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3"/>
    <p:sldId id="260" r:id="rId4"/>
    <p:sldId id="261" r:id="rId5"/>
    <p:sldId id="262" r:id="rId6"/>
    <p:sldId id="263" r:id="rId7"/>
    <p:sldId id="264" r:id="rId8"/>
  </p:sldIdLst>
  <p:sldSz cx="7772400" cy="10477500"/>
  <p:notesSz cx="7772400" cy="104775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3070860"/>
            <a:ext cx="5829300" cy="208025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547360"/>
            <a:ext cx="4800599" cy="24765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69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 smtClean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 smtClean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6858000" cy="9902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bk object 17"/>
          <p:cNvSpPr/>
          <p:nvPr/>
        </p:nvSpPr>
        <p:spPr>
          <a:xfrm>
            <a:off x="4942332" y="487680"/>
            <a:ext cx="1511808" cy="515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 smtClean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-419496" y="1014439"/>
            <a:ext cx="7696993" cy="11212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278380"/>
            <a:ext cx="6172199" cy="653796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59" cy="495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15.png"/><Relationship Id="rId12" Type="http://schemas.openxmlformats.org/officeDocument/2006/relationships/image" Target="../media/image14.png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8" Type="http://schemas.openxmlformats.org/officeDocument/2006/relationships/image" Target="../media/image23.png"/><Relationship Id="rId7" Type="http://schemas.openxmlformats.org/officeDocument/2006/relationships/image" Target="../media/image22.png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25.png"/><Relationship Id="rId1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jpeg"/><Relationship Id="rId8" Type="http://schemas.openxmlformats.org/officeDocument/2006/relationships/image" Target="../media/image27.png"/><Relationship Id="rId7" Type="http://schemas.openxmlformats.org/officeDocument/2006/relationships/image" Target="../media/image5.jpe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15.png"/><Relationship Id="rId11" Type="http://schemas.openxmlformats.org/officeDocument/2006/relationships/image" Target="../media/image14.png"/><Relationship Id="rId10" Type="http://schemas.openxmlformats.org/officeDocument/2006/relationships/image" Target="../media/image29.png"/><Relationship Id="rId1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8" Type="http://schemas.openxmlformats.org/officeDocument/2006/relationships/image" Target="../media/image23.png"/><Relationship Id="rId7" Type="http://schemas.openxmlformats.org/officeDocument/2006/relationships/image" Target="../media/image22.png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25.png"/><Relationship Id="rId1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7.jpeg"/><Relationship Id="rId16" Type="http://schemas.openxmlformats.org/officeDocument/2006/relationships/image" Target="../media/image42.png"/><Relationship Id="rId15" Type="http://schemas.openxmlformats.org/officeDocument/2006/relationships/image" Target="../media/image41.png"/><Relationship Id="rId14" Type="http://schemas.openxmlformats.org/officeDocument/2006/relationships/image" Target="../media/image40.png"/><Relationship Id="rId13" Type="http://schemas.openxmlformats.org/officeDocument/2006/relationships/image" Target="../media/image39.png"/><Relationship Id="rId12" Type="http://schemas.openxmlformats.org/officeDocument/2006/relationships/image" Target="../media/image38.png"/><Relationship Id="rId11" Type="http://schemas.openxmlformats.org/officeDocument/2006/relationships/image" Target="../media/image37.png"/><Relationship Id="rId10" Type="http://schemas.openxmlformats.org/officeDocument/2006/relationships/image" Target="../media/image14.png"/><Relationship Id="rId1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8" Type="http://schemas.openxmlformats.org/officeDocument/2006/relationships/image" Target="../media/image23.png"/><Relationship Id="rId7" Type="http://schemas.openxmlformats.org/officeDocument/2006/relationships/image" Target="../media/image22.png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25.png"/><Relationship Id="rId1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775994" cy="538697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872896"/>
            <a:ext cx="7775994" cy="60055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5534135" y="9833165"/>
            <a:ext cx="1892519" cy="3523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29984" y="669605"/>
            <a:ext cx="1236779" cy="3269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185920">
              <a:lnSpc>
                <a:spcPts val="8830"/>
              </a:lnSpc>
            </a:pPr>
            <a:r>
              <a:rPr sz="7650" spc="-665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耀</a:t>
            </a:r>
            <a:r>
              <a:rPr sz="7650" spc="-665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阳</a:t>
            </a:r>
            <a:r>
              <a:rPr sz="7650" spc="-665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系</a:t>
            </a:r>
            <a:r>
              <a:rPr sz="7650" spc="-1225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列</a:t>
            </a:r>
            <a:endParaRPr sz="7650">
              <a:latin typeface="Adobe 黑体 Std R"/>
              <a:cs typeface="Adobe 黑体 Std 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21008" y="742686"/>
            <a:ext cx="2075180" cy="2971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50" spc="145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家庭光伏解决方案</a:t>
            </a:r>
            <a:endParaRPr sz="1850">
              <a:latin typeface="Adobe 黑体 Std R"/>
              <a:cs typeface="Adobe 黑体 Std R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46933" y="6141667"/>
            <a:ext cx="1697117" cy="35526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5030558" y="7690345"/>
            <a:ext cx="655561" cy="944994"/>
          </a:xfrm>
          <a:custGeom>
            <a:avLst/>
            <a:gdLst/>
            <a:ahLst/>
            <a:cxnLst/>
            <a:rect l="l" t="t" r="r" b="b"/>
            <a:pathLst>
              <a:path w="655561" h="944994">
                <a:moveTo>
                  <a:pt x="655561" y="944994"/>
                </a:moveTo>
                <a:lnTo>
                  <a:pt x="0" y="944994"/>
                </a:lnTo>
                <a:lnTo>
                  <a:pt x="0" y="0"/>
                </a:lnTo>
                <a:lnTo>
                  <a:pt x="655561" y="0"/>
                </a:lnTo>
                <a:lnTo>
                  <a:pt x="655561" y="944994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5714339" y="7690345"/>
            <a:ext cx="730034" cy="647928"/>
          </a:xfrm>
          <a:custGeom>
            <a:avLst/>
            <a:gdLst/>
            <a:ahLst/>
            <a:cxnLst/>
            <a:rect l="l" t="t" r="r" b="b"/>
            <a:pathLst>
              <a:path w="730034" h="647928">
                <a:moveTo>
                  <a:pt x="730034" y="647928"/>
                </a:moveTo>
                <a:lnTo>
                  <a:pt x="0" y="647928"/>
                </a:lnTo>
                <a:lnTo>
                  <a:pt x="0" y="0"/>
                </a:lnTo>
                <a:lnTo>
                  <a:pt x="730034" y="0"/>
                </a:lnTo>
                <a:lnTo>
                  <a:pt x="730034" y="647928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5030566" y="8673819"/>
            <a:ext cx="1413814" cy="675640"/>
          </a:xfrm>
          <a:custGeom>
            <a:avLst/>
            <a:gdLst/>
            <a:ahLst/>
            <a:cxnLst/>
            <a:rect l="l" t="t" r="r" b="b"/>
            <a:pathLst>
              <a:path w="1413814" h="675640">
                <a:moveTo>
                  <a:pt x="0" y="675639"/>
                </a:moveTo>
                <a:lnTo>
                  <a:pt x="1413814" y="675639"/>
                </a:lnTo>
                <a:lnTo>
                  <a:pt x="1413814" y="0"/>
                </a:lnTo>
                <a:lnTo>
                  <a:pt x="0" y="0"/>
                </a:lnTo>
                <a:lnTo>
                  <a:pt x="0" y="675639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5714347" y="8379179"/>
            <a:ext cx="730034" cy="294640"/>
          </a:xfrm>
          <a:custGeom>
            <a:avLst/>
            <a:gdLst/>
            <a:ahLst/>
            <a:cxnLst/>
            <a:rect l="l" t="t" r="r" b="b"/>
            <a:pathLst>
              <a:path w="730034" h="294640">
                <a:moveTo>
                  <a:pt x="0" y="294640"/>
                </a:moveTo>
                <a:lnTo>
                  <a:pt x="730034" y="294640"/>
                </a:lnTo>
                <a:lnTo>
                  <a:pt x="730034" y="0"/>
                </a:lnTo>
                <a:lnTo>
                  <a:pt x="0" y="0"/>
                </a:lnTo>
                <a:lnTo>
                  <a:pt x="0" y="29464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3454196" y="7687195"/>
            <a:ext cx="1534350" cy="1662264"/>
          </a:xfrm>
          <a:custGeom>
            <a:avLst/>
            <a:gdLst/>
            <a:ahLst/>
            <a:cxnLst/>
            <a:rect l="l" t="t" r="r" b="b"/>
            <a:pathLst>
              <a:path w="1534350" h="1662264">
                <a:moveTo>
                  <a:pt x="1534350" y="1662264"/>
                </a:moveTo>
                <a:lnTo>
                  <a:pt x="0" y="1662264"/>
                </a:lnTo>
                <a:lnTo>
                  <a:pt x="0" y="0"/>
                </a:lnTo>
                <a:lnTo>
                  <a:pt x="1534350" y="0"/>
                </a:lnTo>
                <a:lnTo>
                  <a:pt x="1534350" y="1662264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6492278" y="7687195"/>
            <a:ext cx="815187" cy="815187"/>
          </a:xfrm>
          <a:custGeom>
            <a:avLst/>
            <a:gdLst/>
            <a:ahLst/>
            <a:cxnLst/>
            <a:rect l="l" t="t" r="r" b="b"/>
            <a:pathLst>
              <a:path w="815187" h="815187">
                <a:moveTo>
                  <a:pt x="815187" y="815187"/>
                </a:moveTo>
                <a:lnTo>
                  <a:pt x="0" y="815187"/>
                </a:lnTo>
                <a:lnTo>
                  <a:pt x="0" y="0"/>
                </a:lnTo>
                <a:lnTo>
                  <a:pt x="815187" y="0"/>
                </a:lnTo>
                <a:lnTo>
                  <a:pt x="815187" y="815187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6492278" y="8547861"/>
            <a:ext cx="815187" cy="801598"/>
          </a:xfrm>
          <a:custGeom>
            <a:avLst/>
            <a:gdLst/>
            <a:ahLst/>
            <a:cxnLst/>
            <a:rect l="l" t="t" r="r" b="b"/>
            <a:pathLst>
              <a:path w="815187" h="801598">
                <a:moveTo>
                  <a:pt x="815187" y="801598"/>
                </a:moveTo>
                <a:lnTo>
                  <a:pt x="0" y="801598"/>
                </a:lnTo>
                <a:lnTo>
                  <a:pt x="0" y="0"/>
                </a:lnTo>
                <a:lnTo>
                  <a:pt x="815187" y="0"/>
                </a:lnTo>
                <a:lnTo>
                  <a:pt x="815187" y="801598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5153150" y="8387897"/>
            <a:ext cx="1259448" cy="9534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6674522" y="8653182"/>
            <a:ext cx="575297" cy="5964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6614761" y="7758510"/>
            <a:ext cx="580400" cy="6523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3500374" y="7830509"/>
            <a:ext cx="1351269" cy="152752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5074562" y="7773185"/>
            <a:ext cx="567561" cy="7308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4277271" y="6840797"/>
            <a:ext cx="512952" cy="512952"/>
          </a:xfrm>
          <a:custGeom>
            <a:avLst/>
            <a:gdLst/>
            <a:ahLst/>
            <a:cxnLst/>
            <a:rect l="l" t="t" r="r" b="b"/>
            <a:pathLst>
              <a:path w="512952" h="512952">
                <a:moveTo>
                  <a:pt x="256476" y="0"/>
                </a:moveTo>
                <a:lnTo>
                  <a:pt x="214872" y="3356"/>
                </a:lnTo>
                <a:lnTo>
                  <a:pt x="175407" y="13075"/>
                </a:lnTo>
                <a:lnTo>
                  <a:pt x="138607" y="28628"/>
                </a:lnTo>
                <a:lnTo>
                  <a:pt x="105001" y="49486"/>
                </a:lnTo>
                <a:lnTo>
                  <a:pt x="75117" y="75122"/>
                </a:lnTo>
                <a:lnTo>
                  <a:pt x="49482" y="105006"/>
                </a:lnTo>
                <a:lnTo>
                  <a:pt x="28625" y="138612"/>
                </a:lnTo>
                <a:lnTo>
                  <a:pt x="13074" y="175411"/>
                </a:lnTo>
                <a:lnTo>
                  <a:pt x="3356" y="214875"/>
                </a:lnTo>
                <a:lnTo>
                  <a:pt x="0" y="256476"/>
                </a:lnTo>
                <a:lnTo>
                  <a:pt x="850" y="277510"/>
                </a:lnTo>
                <a:lnTo>
                  <a:pt x="7453" y="318109"/>
                </a:lnTo>
                <a:lnTo>
                  <a:pt x="20154" y="356306"/>
                </a:lnTo>
                <a:lnTo>
                  <a:pt x="38424" y="391575"/>
                </a:lnTo>
                <a:lnTo>
                  <a:pt x="61735" y="423386"/>
                </a:lnTo>
                <a:lnTo>
                  <a:pt x="89561" y="451212"/>
                </a:lnTo>
                <a:lnTo>
                  <a:pt x="121372" y="474525"/>
                </a:lnTo>
                <a:lnTo>
                  <a:pt x="156641" y="492797"/>
                </a:lnTo>
                <a:lnTo>
                  <a:pt x="194839" y="505498"/>
                </a:lnTo>
                <a:lnTo>
                  <a:pt x="235440" y="512102"/>
                </a:lnTo>
                <a:lnTo>
                  <a:pt x="256476" y="512952"/>
                </a:lnTo>
                <a:lnTo>
                  <a:pt x="277510" y="512102"/>
                </a:lnTo>
                <a:lnTo>
                  <a:pt x="318109" y="505498"/>
                </a:lnTo>
                <a:lnTo>
                  <a:pt x="356306" y="492797"/>
                </a:lnTo>
                <a:lnTo>
                  <a:pt x="391575" y="474525"/>
                </a:lnTo>
                <a:lnTo>
                  <a:pt x="423386" y="451212"/>
                </a:lnTo>
                <a:lnTo>
                  <a:pt x="451212" y="423386"/>
                </a:lnTo>
                <a:lnTo>
                  <a:pt x="474525" y="391575"/>
                </a:lnTo>
                <a:lnTo>
                  <a:pt x="492797" y="356306"/>
                </a:lnTo>
                <a:lnTo>
                  <a:pt x="505498" y="318109"/>
                </a:lnTo>
                <a:lnTo>
                  <a:pt x="512102" y="277510"/>
                </a:lnTo>
                <a:lnTo>
                  <a:pt x="512952" y="256476"/>
                </a:lnTo>
                <a:lnTo>
                  <a:pt x="512102" y="235442"/>
                </a:lnTo>
                <a:lnTo>
                  <a:pt x="505498" y="194843"/>
                </a:lnTo>
                <a:lnTo>
                  <a:pt x="492797" y="156646"/>
                </a:lnTo>
                <a:lnTo>
                  <a:pt x="474525" y="121377"/>
                </a:lnTo>
                <a:lnTo>
                  <a:pt x="451212" y="89566"/>
                </a:lnTo>
                <a:lnTo>
                  <a:pt x="423386" y="61740"/>
                </a:lnTo>
                <a:lnTo>
                  <a:pt x="391575" y="38427"/>
                </a:lnTo>
                <a:lnTo>
                  <a:pt x="356306" y="20155"/>
                </a:lnTo>
                <a:lnTo>
                  <a:pt x="318109" y="7454"/>
                </a:lnTo>
                <a:lnTo>
                  <a:pt x="277510" y="850"/>
                </a:lnTo>
                <a:lnTo>
                  <a:pt x="256476" y="0"/>
                </a:lnTo>
                <a:close/>
              </a:path>
            </a:pathLst>
          </a:custGeom>
          <a:solidFill>
            <a:srgbClr val="2160A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4415810" y="6961336"/>
            <a:ext cx="235877" cy="271881"/>
          </a:xfrm>
          <a:custGeom>
            <a:avLst/>
            <a:gdLst/>
            <a:ahLst/>
            <a:cxnLst/>
            <a:rect l="l" t="t" r="r" b="b"/>
            <a:pathLst>
              <a:path w="235877" h="271881">
                <a:moveTo>
                  <a:pt x="107975" y="118795"/>
                </a:moveTo>
                <a:lnTo>
                  <a:pt x="107708" y="271843"/>
                </a:lnTo>
                <a:lnTo>
                  <a:pt x="127292" y="271881"/>
                </a:lnTo>
                <a:lnTo>
                  <a:pt x="127558" y="118833"/>
                </a:lnTo>
                <a:lnTo>
                  <a:pt x="107975" y="118795"/>
                </a:lnTo>
                <a:close/>
              </a:path>
              <a:path w="235877" h="271881">
                <a:moveTo>
                  <a:pt x="117843" y="0"/>
                </a:moveTo>
                <a:lnTo>
                  <a:pt x="59639" y="59664"/>
                </a:lnTo>
                <a:lnTo>
                  <a:pt x="59728" y="107645"/>
                </a:lnTo>
                <a:lnTo>
                  <a:pt x="0" y="167373"/>
                </a:lnTo>
                <a:lnTo>
                  <a:pt x="0" y="210248"/>
                </a:lnTo>
                <a:lnTo>
                  <a:pt x="59842" y="210248"/>
                </a:lnTo>
                <a:lnTo>
                  <a:pt x="59842" y="238340"/>
                </a:lnTo>
                <a:lnTo>
                  <a:pt x="79425" y="238340"/>
                </a:lnTo>
                <a:lnTo>
                  <a:pt x="79476" y="190665"/>
                </a:lnTo>
                <a:lnTo>
                  <a:pt x="19583" y="190665"/>
                </a:lnTo>
                <a:lnTo>
                  <a:pt x="19583" y="175488"/>
                </a:lnTo>
                <a:lnTo>
                  <a:pt x="59778" y="135293"/>
                </a:lnTo>
                <a:lnTo>
                  <a:pt x="79367" y="135293"/>
                </a:lnTo>
                <a:lnTo>
                  <a:pt x="79235" y="67614"/>
                </a:lnTo>
                <a:lnTo>
                  <a:pt x="117843" y="28041"/>
                </a:lnTo>
                <a:lnTo>
                  <a:pt x="145192" y="28041"/>
                </a:lnTo>
                <a:lnTo>
                  <a:pt x="117843" y="0"/>
                </a:lnTo>
                <a:close/>
              </a:path>
              <a:path w="235877" h="271881">
                <a:moveTo>
                  <a:pt x="145192" y="28041"/>
                </a:moveTo>
                <a:lnTo>
                  <a:pt x="117843" y="28041"/>
                </a:lnTo>
                <a:lnTo>
                  <a:pt x="156438" y="67614"/>
                </a:lnTo>
                <a:lnTo>
                  <a:pt x="156336" y="238340"/>
                </a:lnTo>
                <a:lnTo>
                  <a:pt x="175920" y="238340"/>
                </a:lnTo>
                <a:lnTo>
                  <a:pt x="175920" y="210502"/>
                </a:lnTo>
                <a:lnTo>
                  <a:pt x="235877" y="210502"/>
                </a:lnTo>
                <a:lnTo>
                  <a:pt x="235877" y="190919"/>
                </a:lnTo>
                <a:lnTo>
                  <a:pt x="176034" y="190919"/>
                </a:lnTo>
                <a:lnTo>
                  <a:pt x="176034" y="135242"/>
                </a:lnTo>
                <a:lnTo>
                  <a:pt x="203746" y="135242"/>
                </a:lnTo>
                <a:lnTo>
                  <a:pt x="176148" y="107645"/>
                </a:lnTo>
                <a:lnTo>
                  <a:pt x="176034" y="59664"/>
                </a:lnTo>
                <a:lnTo>
                  <a:pt x="145192" y="28041"/>
                </a:lnTo>
                <a:close/>
              </a:path>
              <a:path w="235877" h="271881">
                <a:moveTo>
                  <a:pt x="203746" y="135242"/>
                </a:moveTo>
                <a:lnTo>
                  <a:pt x="176034" y="135242"/>
                </a:lnTo>
                <a:lnTo>
                  <a:pt x="216280" y="175488"/>
                </a:lnTo>
                <a:lnTo>
                  <a:pt x="216293" y="190919"/>
                </a:lnTo>
                <a:lnTo>
                  <a:pt x="235877" y="190919"/>
                </a:lnTo>
                <a:lnTo>
                  <a:pt x="235877" y="167373"/>
                </a:lnTo>
                <a:lnTo>
                  <a:pt x="203746" y="135242"/>
                </a:lnTo>
                <a:close/>
              </a:path>
              <a:path w="235877" h="271881">
                <a:moveTo>
                  <a:pt x="79367" y="135293"/>
                </a:moveTo>
                <a:lnTo>
                  <a:pt x="59778" y="135293"/>
                </a:lnTo>
                <a:lnTo>
                  <a:pt x="59893" y="190665"/>
                </a:lnTo>
                <a:lnTo>
                  <a:pt x="79476" y="190665"/>
                </a:lnTo>
                <a:lnTo>
                  <a:pt x="79367" y="1352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3461306" y="7475174"/>
            <a:ext cx="596900" cy="1511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solidFill>
                  <a:srgbClr val="2160AD"/>
                </a:solidFill>
                <a:latin typeface="Adobe 黑体 Std R"/>
                <a:cs typeface="Adobe 黑体 Std R"/>
              </a:rPr>
              <a:t>超高集成度</a:t>
            </a:r>
            <a:endParaRPr sz="900">
              <a:latin typeface="Adobe 黑体 Std R"/>
              <a:cs typeface="Adobe 黑体 Std R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787656" y="7468882"/>
            <a:ext cx="596900" cy="1498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solidFill>
                  <a:srgbClr val="2160AD"/>
                </a:solidFill>
                <a:latin typeface="Microsoft YaHei UI" panose="020B0503020204020204" charset="-122"/>
                <a:cs typeface="Microsoft YaHei UI" panose="020B0503020204020204" charset="-122"/>
              </a:rPr>
              <a:t>超高性价比</a:t>
            </a:r>
            <a:endParaRPr sz="900">
              <a:latin typeface="Microsoft YaHei UI" panose="020B0503020204020204" charset="-122"/>
              <a:cs typeface="Microsoft YaHei UI" panose="020B0503020204020204" charset="-122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503283" y="6843997"/>
            <a:ext cx="512952" cy="512940"/>
          </a:xfrm>
          <a:custGeom>
            <a:avLst/>
            <a:gdLst/>
            <a:ahLst/>
            <a:cxnLst/>
            <a:rect l="l" t="t" r="r" b="b"/>
            <a:pathLst>
              <a:path w="512952" h="512940">
                <a:moveTo>
                  <a:pt x="256476" y="0"/>
                </a:moveTo>
                <a:lnTo>
                  <a:pt x="214872" y="3356"/>
                </a:lnTo>
                <a:lnTo>
                  <a:pt x="175407" y="13074"/>
                </a:lnTo>
                <a:lnTo>
                  <a:pt x="138607" y="28625"/>
                </a:lnTo>
                <a:lnTo>
                  <a:pt x="105001" y="49482"/>
                </a:lnTo>
                <a:lnTo>
                  <a:pt x="75117" y="75115"/>
                </a:lnTo>
                <a:lnTo>
                  <a:pt x="49482" y="104998"/>
                </a:lnTo>
                <a:lnTo>
                  <a:pt x="28625" y="138603"/>
                </a:lnTo>
                <a:lnTo>
                  <a:pt x="13074" y="175400"/>
                </a:lnTo>
                <a:lnTo>
                  <a:pt x="3356" y="214863"/>
                </a:lnTo>
                <a:lnTo>
                  <a:pt x="0" y="256463"/>
                </a:lnTo>
                <a:lnTo>
                  <a:pt x="850" y="277499"/>
                </a:lnTo>
                <a:lnTo>
                  <a:pt x="7453" y="318100"/>
                </a:lnTo>
                <a:lnTo>
                  <a:pt x="20154" y="356299"/>
                </a:lnTo>
                <a:lnTo>
                  <a:pt x="38424" y="391568"/>
                </a:lnTo>
                <a:lnTo>
                  <a:pt x="61735" y="423379"/>
                </a:lnTo>
                <a:lnTo>
                  <a:pt x="89561" y="451204"/>
                </a:lnTo>
                <a:lnTo>
                  <a:pt x="121372" y="474516"/>
                </a:lnTo>
                <a:lnTo>
                  <a:pt x="156641" y="492786"/>
                </a:lnTo>
                <a:lnTo>
                  <a:pt x="194839" y="505486"/>
                </a:lnTo>
                <a:lnTo>
                  <a:pt x="235440" y="512090"/>
                </a:lnTo>
                <a:lnTo>
                  <a:pt x="256476" y="512940"/>
                </a:lnTo>
                <a:lnTo>
                  <a:pt x="277510" y="512090"/>
                </a:lnTo>
                <a:lnTo>
                  <a:pt x="318109" y="505486"/>
                </a:lnTo>
                <a:lnTo>
                  <a:pt x="356306" y="492786"/>
                </a:lnTo>
                <a:lnTo>
                  <a:pt x="391575" y="474516"/>
                </a:lnTo>
                <a:lnTo>
                  <a:pt x="423386" y="451204"/>
                </a:lnTo>
                <a:lnTo>
                  <a:pt x="451212" y="423379"/>
                </a:lnTo>
                <a:lnTo>
                  <a:pt x="474525" y="391568"/>
                </a:lnTo>
                <a:lnTo>
                  <a:pt x="492797" y="356299"/>
                </a:lnTo>
                <a:lnTo>
                  <a:pt x="505498" y="318100"/>
                </a:lnTo>
                <a:lnTo>
                  <a:pt x="512102" y="277499"/>
                </a:lnTo>
                <a:lnTo>
                  <a:pt x="512952" y="256463"/>
                </a:lnTo>
                <a:lnTo>
                  <a:pt x="512102" y="235429"/>
                </a:lnTo>
                <a:lnTo>
                  <a:pt x="505498" y="194831"/>
                </a:lnTo>
                <a:lnTo>
                  <a:pt x="492797" y="156635"/>
                </a:lnTo>
                <a:lnTo>
                  <a:pt x="474525" y="121368"/>
                </a:lnTo>
                <a:lnTo>
                  <a:pt x="451212" y="89559"/>
                </a:lnTo>
                <a:lnTo>
                  <a:pt x="423386" y="61734"/>
                </a:lnTo>
                <a:lnTo>
                  <a:pt x="391575" y="38423"/>
                </a:lnTo>
                <a:lnTo>
                  <a:pt x="356306" y="20153"/>
                </a:lnTo>
                <a:lnTo>
                  <a:pt x="318109" y="7453"/>
                </a:lnTo>
                <a:lnTo>
                  <a:pt x="277510" y="850"/>
                </a:lnTo>
                <a:lnTo>
                  <a:pt x="256476" y="0"/>
                </a:lnTo>
                <a:close/>
              </a:path>
            </a:pathLst>
          </a:custGeom>
          <a:solidFill>
            <a:srgbClr val="2160A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3616083" y="7002287"/>
            <a:ext cx="287629" cy="241566"/>
          </a:xfrm>
          <a:custGeom>
            <a:avLst/>
            <a:gdLst/>
            <a:ahLst/>
            <a:cxnLst/>
            <a:rect l="l" t="t" r="r" b="b"/>
            <a:pathLst>
              <a:path w="287629" h="241566">
                <a:moveTo>
                  <a:pt x="185026" y="0"/>
                </a:moveTo>
                <a:lnTo>
                  <a:pt x="7137" y="29641"/>
                </a:lnTo>
                <a:lnTo>
                  <a:pt x="0" y="195414"/>
                </a:lnTo>
                <a:lnTo>
                  <a:pt x="1930" y="198450"/>
                </a:lnTo>
                <a:lnTo>
                  <a:pt x="94767" y="241363"/>
                </a:lnTo>
                <a:lnTo>
                  <a:pt x="96697" y="241566"/>
                </a:lnTo>
                <a:lnTo>
                  <a:pt x="183124" y="222123"/>
                </a:lnTo>
                <a:lnTo>
                  <a:pt x="105206" y="222123"/>
                </a:lnTo>
                <a:lnTo>
                  <a:pt x="105206" y="219430"/>
                </a:lnTo>
                <a:lnTo>
                  <a:pt x="88099" y="219430"/>
                </a:lnTo>
                <a:lnTo>
                  <a:pt x="62725" y="207695"/>
                </a:lnTo>
                <a:lnTo>
                  <a:pt x="62725" y="199796"/>
                </a:lnTo>
                <a:lnTo>
                  <a:pt x="45631" y="199796"/>
                </a:lnTo>
                <a:lnTo>
                  <a:pt x="17094" y="186613"/>
                </a:lnTo>
                <a:lnTo>
                  <a:pt x="17094" y="50380"/>
                </a:lnTo>
                <a:lnTo>
                  <a:pt x="66272" y="50380"/>
                </a:lnTo>
                <a:lnTo>
                  <a:pt x="41630" y="41236"/>
                </a:lnTo>
                <a:lnTo>
                  <a:pt x="184353" y="17462"/>
                </a:lnTo>
                <a:lnTo>
                  <a:pt x="238340" y="17462"/>
                </a:lnTo>
                <a:lnTo>
                  <a:pt x="186435" y="114"/>
                </a:lnTo>
                <a:lnTo>
                  <a:pt x="185026" y="0"/>
                </a:lnTo>
                <a:close/>
              </a:path>
              <a:path w="287629" h="241566">
                <a:moveTo>
                  <a:pt x="287287" y="50139"/>
                </a:moveTo>
                <a:lnTo>
                  <a:pt x="270179" y="50139"/>
                </a:lnTo>
                <a:lnTo>
                  <a:pt x="268706" y="185343"/>
                </a:lnTo>
                <a:lnTo>
                  <a:pt x="105206" y="222123"/>
                </a:lnTo>
                <a:lnTo>
                  <a:pt x="183124" y="222123"/>
                </a:lnTo>
                <a:lnTo>
                  <a:pt x="282930" y="199669"/>
                </a:lnTo>
                <a:lnTo>
                  <a:pt x="285699" y="196265"/>
                </a:lnTo>
                <a:lnTo>
                  <a:pt x="287287" y="50139"/>
                </a:lnTo>
                <a:close/>
              </a:path>
              <a:path w="287629" h="241566">
                <a:moveTo>
                  <a:pt x="168519" y="67310"/>
                </a:moveTo>
                <a:lnTo>
                  <a:pt x="62725" y="67310"/>
                </a:lnTo>
                <a:lnTo>
                  <a:pt x="88099" y="76720"/>
                </a:lnTo>
                <a:lnTo>
                  <a:pt x="88099" y="219430"/>
                </a:lnTo>
                <a:lnTo>
                  <a:pt x="105206" y="219430"/>
                </a:lnTo>
                <a:lnTo>
                  <a:pt x="105206" y="78003"/>
                </a:lnTo>
                <a:lnTo>
                  <a:pt x="168519" y="67310"/>
                </a:lnTo>
                <a:close/>
              </a:path>
              <a:path w="287629" h="241566">
                <a:moveTo>
                  <a:pt x="66272" y="50380"/>
                </a:moveTo>
                <a:lnTo>
                  <a:pt x="17094" y="50380"/>
                </a:lnTo>
                <a:lnTo>
                  <a:pt x="45631" y="60960"/>
                </a:lnTo>
                <a:lnTo>
                  <a:pt x="45631" y="199796"/>
                </a:lnTo>
                <a:lnTo>
                  <a:pt x="62725" y="199796"/>
                </a:lnTo>
                <a:lnTo>
                  <a:pt x="62725" y="67310"/>
                </a:lnTo>
                <a:lnTo>
                  <a:pt x="168519" y="67310"/>
                </a:lnTo>
                <a:lnTo>
                  <a:pt x="200175" y="61963"/>
                </a:lnTo>
                <a:lnTo>
                  <a:pt x="97485" y="61963"/>
                </a:lnTo>
                <a:lnTo>
                  <a:pt x="66272" y="50380"/>
                </a:lnTo>
                <a:close/>
              </a:path>
              <a:path w="287629" h="241566">
                <a:moveTo>
                  <a:pt x="238340" y="17462"/>
                </a:moveTo>
                <a:lnTo>
                  <a:pt x="184353" y="17462"/>
                </a:lnTo>
                <a:lnTo>
                  <a:pt x="243636" y="37274"/>
                </a:lnTo>
                <a:lnTo>
                  <a:pt x="97485" y="61963"/>
                </a:lnTo>
                <a:lnTo>
                  <a:pt x="200175" y="61963"/>
                </a:lnTo>
                <a:lnTo>
                  <a:pt x="270179" y="50139"/>
                </a:lnTo>
                <a:lnTo>
                  <a:pt x="287287" y="50139"/>
                </a:lnTo>
                <a:lnTo>
                  <a:pt x="287235" y="42887"/>
                </a:lnTo>
                <a:lnTo>
                  <a:pt x="287070" y="42189"/>
                </a:lnTo>
                <a:lnTo>
                  <a:pt x="287286" y="41198"/>
                </a:lnTo>
                <a:lnTo>
                  <a:pt x="287629" y="36753"/>
                </a:lnTo>
                <a:lnTo>
                  <a:pt x="285229" y="33134"/>
                </a:lnTo>
                <a:lnTo>
                  <a:pt x="238340" y="174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3743276" y="7068446"/>
            <a:ext cx="121450" cy="140055"/>
          </a:xfrm>
          <a:custGeom>
            <a:avLst/>
            <a:gdLst/>
            <a:ahLst/>
            <a:cxnLst/>
            <a:rect l="l" t="t" r="r" b="b"/>
            <a:pathLst>
              <a:path w="121450" h="140055">
                <a:moveTo>
                  <a:pt x="83819" y="7073"/>
                </a:moveTo>
                <a:lnTo>
                  <a:pt x="76276" y="7073"/>
                </a:lnTo>
                <a:lnTo>
                  <a:pt x="73202" y="10134"/>
                </a:lnTo>
                <a:lnTo>
                  <a:pt x="73202" y="120675"/>
                </a:lnTo>
                <a:lnTo>
                  <a:pt x="76276" y="123748"/>
                </a:lnTo>
                <a:lnTo>
                  <a:pt x="83819" y="123748"/>
                </a:lnTo>
                <a:lnTo>
                  <a:pt x="86893" y="120675"/>
                </a:lnTo>
                <a:lnTo>
                  <a:pt x="86893" y="10134"/>
                </a:lnTo>
                <a:lnTo>
                  <a:pt x="83819" y="7073"/>
                </a:lnTo>
                <a:close/>
              </a:path>
              <a:path w="121450" h="140055">
                <a:moveTo>
                  <a:pt x="118389" y="0"/>
                </a:moveTo>
                <a:lnTo>
                  <a:pt x="110820" y="0"/>
                </a:lnTo>
                <a:lnTo>
                  <a:pt x="107759" y="3073"/>
                </a:lnTo>
                <a:lnTo>
                  <a:pt x="107759" y="113614"/>
                </a:lnTo>
                <a:lnTo>
                  <a:pt x="110820" y="116674"/>
                </a:lnTo>
                <a:lnTo>
                  <a:pt x="118389" y="116674"/>
                </a:lnTo>
                <a:lnTo>
                  <a:pt x="121450" y="113614"/>
                </a:lnTo>
                <a:lnTo>
                  <a:pt x="121450" y="3073"/>
                </a:lnTo>
                <a:lnTo>
                  <a:pt x="118389" y="0"/>
                </a:lnTo>
                <a:close/>
              </a:path>
              <a:path w="121450" h="140055">
                <a:moveTo>
                  <a:pt x="47904" y="13423"/>
                </a:moveTo>
                <a:lnTo>
                  <a:pt x="40347" y="13423"/>
                </a:lnTo>
                <a:lnTo>
                  <a:pt x="37287" y="16484"/>
                </a:lnTo>
                <a:lnTo>
                  <a:pt x="37287" y="128435"/>
                </a:lnTo>
                <a:lnTo>
                  <a:pt x="40347" y="131495"/>
                </a:lnTo>
                <a:lnTo>
                  <a:pt x="47904" y="131495"/>
                </a:lnTo>
                <a:lnTo>
                  <a:pt x="50965" y="128435"/>
                </a:lnTo>
                <a:lnTo>
                  <a:pt x="50965" y="16484"/>
                </a:lnTo>
                <a:lnTo>
                  <a:pt x="47904" y="13423"/>
                </a:lnTo>
                <a:close/>
              </a:path>
              <a:path w="121450" h="140055">
                <a:moveTo>
                  <a:pt x="10617" y="20561"/>
                </a:moveTo>
                <a:lnTo>
                  <a:pt x="3060" y="20561"/>
                </a:lnTo>
                <a:lnTo>
                  <a:pt x="0" y="23634"/>
                </a:lnTo>
                <a:lnTo>
                  <a:pt x="0" y="136982"/>
                </a:lnTo>
                <a:lnTo>
                  <a:pt x="3060" y="140055"/>
                </a:lnTo>
                <a:lnTo>
                  <a:pt x="10617" y="140055"/>
                </a:lnTo>
                <a:lnTo>
                  <a:pt x="13677" y="136982"/>
                </a:lnTo>
                <a:lnTo>
                  <a:pt x="13677" y="23634"/>
                </a:lnTo>
                <a:lnTo>
                  <a:pt x="10617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4349592" y="7471960"/>
            <a:ext cx="368300" cy="1511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solidFill>
                  <a:srgbClr val="2160AD"/>
                </a:solidFill>
                <a:latin typeface="Adobe 黑体 Std R"/>
                <a:cs typeface="Adobe 黑体 Std R"/>
              </a:rPr>
              <a:t>超高效</a:t>
            </a:r>
            <a:endParaRPr sz="900">
              <a:latin typeface="Adobe 黑体 Std R"/>
              <a:cs typeface="Adobe 黑体 Std R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123632" y="7471960"/>
            <a:ext cx="368300" cy="1511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solidFill>
                  <a:srgbClr val="2160AD"/>
                </a:solidFill>
                <a:latin typeface="Adobe 黑体 Std R"/>
                <a:cs typeface="Adobe 黑体 Std R"/>
              </a:rPr>
              <a:t>超安全</a:t>
            </a:r>
            <a:endParaRPr sz="900">
              <a:latin typeface="Adobe 黑体 Std R"/>
              <a:cs typeface="Adobe 黑体 Std R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051244" y="6840797"/>
            <a:ext cx="512965" cy="512952"/>
          </a:xfrm>
          <a:custGeom>
            <a:avLst/>
            <a:gdLst/>
            <a:ahLst/>
            <a:cxnLst/>
            <a:rect l="l" t="t" r="r" b="b"/>
            <a:pathLst>
              <a:path w="512965" h="512952">
                <a:moveTo>
                  <a:pt x="256489" y="0"/>
                </a:moveTo>
                <a:lnTo>
                  <a:pt x="214885" y="3356"/>
                </a:lnTo>
                <a:lnTo>
                  <a:pt x="175418" y="13075"/>
                </a:lnTo>
                <a:lnTo>
                  <a:pt x="138617" y="28628"/>
                </a:lnTo>
                <a:lnTo>
                  <a:pt x="105009" y="49486"/>
                </a:lnTo>
                <a:lnTo>
                  <a:pt x="75123" y="75122"/>
                </a:lnTo>
                <a:lnTo>
                  <a:pt x="49487" y="105006"/>
                </a:lnTo>
                <a:lnTo>
                  <a:pt x="28628" y="138612"/>
                </a:lnTo>
                <a:lnTo>
                  <a:pt x="13075" y="175411"/>
                </a:lnTo>
                <a:lnTo>
                  <a:pt x="3356" y="214875"/>
                </a:lnTo>
                <a:lnTo>
                  <a:pt x="0" y="256476"/>
                </a:lnTo>
                <a:lnTo>
                  <a:pt x="850" y="277510"/>
                </a:lnTo>
                <a:lnTo>
                  <a:pt x="7454" y="318109"/>
                </a:lnTo>
                <a:lnTo>
                  <a:pt x="20156" y="356306"/>
                </a:lnTo>
                <a:lnTo>
                  <a:pt x="38427" y="391575"/>
                </a:lnTo>
                <a:lnTo>
                  <a:pt x="61741" y="423386"/>
                </a:lnTo>
                <a:lnTo>
                  <a:pt x="89568" y="451212"/>
                </a:lnTo>
                <a:lnTo>
                  <a:pt x="121381" y="474525"/>
                </a:lnTo>
                <a:lnTo>
                  <a:pt x="156651" y="492797"/>
                </a:lnTo>
                <a:lnTo>
                  <a:pt x="194851" y="505498"/>
                </a:lnTo>
                <a:lnTo>
                  <a:pt x="235452" y="512102"/>
                </a:lnTo>
                <a:lnTo>
                  <a:pt x="256489" y="512952"/>
                </a:lnTo>
                <a:lnTo>
                  <a:pt x="277523" y="512102"/>
                </a:lnTo>
                <a:lnTo>
                  <a:pt x="318121" y="505498"/>
                </a:lnTo>
                <a:lnTo>
                  <a:pt x="356319" y="492797"/>
                </a:lnTo>
                <a:lnTo>
                  <a:pt x="391587" y="474525"/>
                </a:lnTo>
                <a:lnTo>
                  <a:pt x="423399" y="451212"/>
                </a:lnTo>
                <a:lnTo>
                  <a:pt x="451225" y="423386"/>
                </a:lnTo>
                <a:lnTo>
                  <a:pt x="474538" y="391575"/>
                </a:lnTo>
                <a:lnTo>
                  <a:pt x="492809" y="356306"/>
                </a:lnTo>
                <a:lnTo>
                  <a:pt x="505511" y="318109"/>
                </a:lnTo>
                <a:lnTo>
                  <a:pt x="512115" y="277510"/>
                </a:lnTo>
                <a:lnTo>
                  <a:pt x="512965" y="256476"/>
                </a:lnTo>
                <a:lnTo>
                  <a:pt x="512115" y="235442"/>
                </a:lnTo>
                <a:lnTo>
                  <a:pt x="505511" y="194843"/>
                </a:lnTo>
                <a:lnTo>
                  <a:pt x="492809" y="156646"/>
                </a:lnTo>
                <a:lnTo>
                  <a:pt x="474538" y="121377"/>
                </a:lnTo>
                <a:lnTo>
                  <a:pt x="451225" y="89566"/>
                </a:lnTo>
                <a:lnTo>
                  <a:pt x="423399" y="61740"/>
                </a:lnTo>
                <a:lnTo>
                  <a:pt x="391587" y="38427"/>
                </a:lnTo>
                <a:lnTo>
                  <a:pt x="356319" y="20155"/>
                </a:lnTo>
                <a:lnTo>
                  <a:pt x="318121" y="7454"/>
                </a:lnTo>
                <a:lnTo>
                  <a:pt x="277523" y="850"/>
                </a:lnTo>
                <a:lnTo>
                  <a:pt x="256489" y="0"/>
                </a:lnTo>
                <a:close/>
              </a:path>
            </a:pathLst>
          </a:custGeom>
          <a:solidFill>
            <a:srgbClr val="2160A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5189362" y="6953805"/>
            <a:ext cx="236627" cy="286907"/>
          </a:xfrm>
          <a:custGeom>
            <a:avLst/>
            <a:gdLst/>
            <a:ahLst/>
            <a:cxnLst/>
            <a:rect l="l" t="t" r="r" b="b"/>
            <a:pathLst>
              <a:path w="236627" h="286907">
                <a:moveTo>
                  <a:pt x="118363" y="0"/>
                </a:moveTo>
                <a:lnTo>
                  <a:pt x="74840" y="3066"/>
                </a:lnTo>
                <a:lnTo>
                  <a:pt x="28872" y="13741"/>
                </a:lnTo>
                <a:lnTo>
                  <a:pt x="0" y="51536"/>
                </a:lnTo>
                <a:lnTo>
                  <a:pt x="619" y="188119"/>
                </a:lnTo>
                <a:lnTo>
                  <a:pt x="19799" y="221741"/>
                </a:lnTo>
                <a:lnTo>
                  <a:pt x="104757" y="284480"/>
                </a:lnTo>
                <a:lnTo>
                  <a:pt x="116976" y="286907"/>
                </a:lnTo>
                <a:lnTo>
                  <a:pt x="129360" y="285358"/>
                </a:lnTo>
                <a:lnTo>
                  <a:pt x="140411" y="279844"/>
                </a:lnTo>
                <a:lnTo>
                  <a:pt x="157980" y="266331"/>
                </a:lnTo>
                <a:lnTo>
                  <a:pt x="114092" y="266318"/>
                </a:lnTo>
                <a:lnTo>
                  <a:pt x="32306" y="204202"/>
                </a:lnTo>
                <a:lnTo>
                  <a:pt x="24792" y="193722"/>
                </a:lnTo>
                <a:lnTo>
                  <a:pt x="21526" y="181013"/>
                </a:lnTo>
                <a:lnTo>
                  <a:pt x="21526" y="44780"/>
                </a:lnTo>
                <a:lnTo>
                  <a:pt x="26733" y="37185"/>
                </a:lnTo>
                <a:lnTo>
                  <a:pt x="32143" y="35496"/>
                </a:lnTo>
                <a:lnTo>
                  <a:pt x="32981" y="35191"/>
                </a:lnTo>
                <a:lnTo>
                  <a:pt x="79088" y="24199"/>
                </a:lnTo>
                <a:lnTo>
                  <a:pt x="118363" y="21513"/>
                </a:lnTo>
                <a:lnTo>
                  <a:pt x="222382" y="21513"/>
                </a:lnTo>
                <a:lnTo>
                  <a:pt x="211518" y="15112"/>
                </a:lnTo>
                <a:lnTo>
                  <a:pt x="170026" y="4355"/>
                </a:lnTo>
                <a:lnTo>
                  <a:pt x="131894" y="291"/>
                </a:lnTo>
                <a:lnTo>
                  <a:pt x="118363" y="0"/>
                </a:lnTo>
                <a:close/>
              </a:path>
              <a:path w="236627" h="286907">
                <a:moveTo>
                  <a:pt x="222382" y="21513"/>
                </a:moveTo>
                <a:lnTo>
                  <a:pt x="118363" y="21513"/>
                </a:lnTo>
                <a:lnTo>
                  <a:pt x="131228" y="21796"/>
                </a:lnTo>
                <a:lnTo>
                  <a:pt x="144351" y="22677"/>
                </a:lnTo>
                <a:lnTo>
                  <a:pt x="186651" y="29806"/>
                </a:lnTo>
                <a:lnTo>
                  <a:pt x="204444" y="35445"/>
                </a:lnTo>
                <a:lnTo>
                  <a:pt x="209956" y="37249"/>
                </a:lnTo>
                <a:lnTo>
                  <a:pt x="215152" y="44780"/>
                </a:lnTo>
                <a:lnTo>
                  <a:pt x="215201" y="181697"/>
                </a:lnTo>
                <a:lnTo>
                  <a:pt x="211606" y="194473"/>
                </a:lnTo>
                <a:lnTo>
                  <a:pt x="203936" y="204596"/>
                </a:lnTo>
                <a:lnTo>
                  <a:pt x="122631" y="266318"/>
                </a:lnTo>
                <a:lnTo>
                  <a:pt x="114109" y="266331"/>
                </a:lnTo>
                <a:lnTo>
                  <a:pt x="157997" y="266318"/>
                </a:lnTo>
                <a:lnTo>
                  <a:pt x="222096" y="217020"/>
                </a:lnTo>
                <a:lnTo>
                  <a:pt x="229735" y="206247"/>
                </a:lnTo>
                <a:lnTo>
                  <a:pt x="234857" y="193722"/>
                </a:lnTo>
                <a:lnTo>
                  <a:pt x="236627" y="181697"/>
                </a:lnTo>
                <a:lnTo>
                  <a:pt x="236508" y="132626"/>
                </a:lnTo>
                <a:lnTo>
                  <a:pt x="236140" y="51536"/>
                </a:lnTo>
                <a:lnTo>
                  <a:pt x="236032" y="44780"/>
                </a:lnTo>
                <a:lnTo>
                  <a:pt x="231375" y="32266"/>
                </a:lnTo>
                <a:lnTo>
                  <a:pt x="222832" y="21779"/>
                </a:lnTo>
                <a:lnTo>
                  <a:pt x="222382" y="21513"/>
                </a:lnTo>
                <a:close/>
              </a:path>
              <a:path w="236627" h="286907">
                <a:moveTo>
                  <a:pt x="67792" y="117246"/>
                </a:moveTo>
                <a:lnTo>
                  <a:pt x="60985" y="117322"/>
                </a:lnTo>
                <a:lnTo>
                  <a:pt x="52654" y="125806"/>
                </a:lnTo>
                <a:lnTo>
                  <a:pt x="52730" y="132626"/>
                </a:lnTo>
                <a:lnTo>
                  <a:pt x="56972" y="136778"/>
                </a:lnTo>
                <a:lnTo>
                  <a:pt x="97154" y="176809"/>
                </a:lnTo>
                <a:lnTo>
                  <a:pt x="103962" y="176796"/>
                </a:lnTo>
                <a:lnTo>
                  <a:pt x="130932" y="149783"/>
                </a:lnTo>
                <a:lnTo>
                  <a:pt x="100520" y="149783"/>
                </a:lnTo>
                <a:lnTo>
                  <a:pt x="72161" y="121538"/>
                </a:lnTo>
                <a:lnTo>
                  <a:pt x="67792" y="117246"/>
                </a:lnTo>
                <a:close/>
              </a:path>
              <a:path w="236627" h="286907">
                <a:moveTo>
                  <a:pt x="175564" y="81432"/>
                </a:moveTo>
                <a:lnTo>
                  <a:pt x="168757" y="81445"/>
                </a:lnTo>
                <a:lnTo>
                  <a:pt x="100520" y="149783"/>
                </a:lnTo>
                <a:lnTo>
                  <a:pt x="130932" y="149783"/>
                </a:lnTo>
                <a:lnTo>
                  <a:pt x="183984" y="96646"/>
                </a:lnTo>
                <a:lnTo>
                  <a:pt x="183972" y="89839"/>
                </a:lnTo>
                <a:lnTo>
                  <a:pt x="175564" y="8143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754875" y="1512811"/>
            <a:ext cx="1044575" cy="3028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380"/>
              </a:lnSpc>
            </a:pPr>
            <a:r>
              <a:rPr sz="2000" dirty="0" smtClean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并网产品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19387" y="1912318"/>
            <a:ext cx="432816" cy="0"/>
          </a:xfrm>
          <a:custGeom>
            <a:avLst/>
            <a:gdLst/>
            <a:ahLst/>
            <a:cxnLst/>
            <a:rect l="l" t="t" r="r" b="b"/>
            <a:pathLst>
              <a:path w="432816">
                <a:moveTo>
                  <a:pt x="0" y="0"/>
                </a:moveTo>
                <a:lnTo>
                  <a:pt x="432816" y="0"/>
                </a:lnTo>
              </a:path>
            </a:pathLst>
          </a:custGeom>
          <a:ln w="56134">
            <a:solidFill>
              <a:srgbClr val="FFC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5839105" y="6847263"/>
            <a:ext cx="512965" cy="512952"/>
          </a:xfrm>
          <a:custGeom>
            <a:avLst/>
            <a:gdLst/>
            <a:ahLst/>
            <a:cxnLst/>
            <a:rect l="l" t="t" r="r" b="b"/>
            <a:pathLst>
              <a:path w="512965" h="512952">
                <a:moveTo>
                  <a:pt x="256489" y="0"/>
                </a:moveTo>
                <a:lnTo>
                  <a:pt x="214885" y="3356"/>
                </a:lnTo>
                <a:lnTo>
                  <a:pt x="175418" y="13075"/>
                </a:lnTo>
                <a:lnTo>
                  <a:pt x="138617" y="28628"/>
                </a:lnTo>
                <a:lnTo>
                  <a:pt x="105009" y="49486"/>
                </a:lnTo>
                <a:lnTo>
                  <a:pt x="75123" y="75122"/>
                </a:lnTo>
                <a:lnTo>
                  <a:pt x="49487" y="105006"/>
                </a:lnTo>
                <a:lnTo>
                  <a:pt x="28628" y="138612"/>
                </a:lnTo>
                <a:lnTo>
                  <a:pt x="13075" y="175411"/>
                </a:lnTo>
                <a:lnTo>
                  <a:pt x="3356" y="214875"/>
                </a:lnTo>
                <a:lnTo>
                  <a:pt x="0" y="256476"/>
                </a:lnTo>
                <a:lnTo>
                  <a:pt x="850" y="277510"/>
                </a:lnTo>
                <a:lnTo>
                  <a:pt x="7454" y="318109"/>
                </a:lnTo>
                <a:lnTo>
                  <a:pt x="20156" y="356306"/>
                </a:lnTo>
                <a:lnTo>
                  <a:pt x="38427" y="391575"/>
                </a:lnTo>
                <a:lnTo>
                  <a:pt x="61741" y="423386"/>
                </a:lnTo>
                <a:lnTo>
                  <a:pt x="89568" y="451212"/>
                </a:lnTo>
                <a:lnTo>
                  <a:pt x="121381" y="474525"/>
                </a:lnTo>
                <a:lnTo>
                  <a:pt x="156651" y="492797"/>
                </a:lnTo>
                <a:lnTo>
                  <a:pt x="194851" y="505498"/>
                </a:lnTo>
                <a:lnTo>
                  <a:pt x="235452" y="512102"/>
                </a:lnTo>
                <a:lnTo>
                  <a:pt x="256489" y="512952"/>
                </a:lnTo>
                <a:lnTo>
                  <a:pt x="277523" y="512102"/>
                </a:lnTo>
                <a:lnTo>
                  <a:pt x="318121" y="505498"/>
                </a:lnTo>
                <a:lnTo>
                  <a:pt x="356319" y="492797"/>
                </a:lnTo>
                <a:lnTo>
                  <a:pt x="391587" y="474525"/>
                </a:lnTo>
                <a:lnTo>
                  <a:pt x="423399" y="451212"/>
                </a:lnTo>
                <a:lnTo>
                  <a:pt x="451225" y="423386"/>
                </a:lnTo>
                <a:lnTo>
                  <a:pt x="474538" y="391575"/>
                </a:lnTo>
                <a:lnTo>
                  <a:pt x="492809" y="356306"/>
                </a:lnTo>
                <a:lnTo>
                  <a:pt x="505511" y="318109"/>
                </a:lnTo>
                <a:lnTo>
                  <a:pt x="512115" y="277510"/>
                </a:lnTo>
                <a:lnTo>
                  <a:pt x="512965" y="256476"/>
                </a:lnTo>
                <a:lnTo>
                  <a:pt x="512115" y="235442"/>
                </a:lnTo>
                <a:lnTo>
                  <a:pt x="505511" y="194843"/>
                </a:lnTo>
                <a:lnTo>
                  <a:pt x="492809" y="156646"/>
                </a:lnTo>
                <a:lnTo>
                  <a:pt x="474538" y="121377"/>
                </a:lnTo>
                <a:lnTo>
                  <a:pt x="451225" y="89566"/>
                </a:lnTo>
                <a:lnTo>
                  <a:pt x="423399" y="61740"/>
                </a:lnTo>
                <a:lnTo>
                  <a:pt x="391587" y="38427"/>
                </a:lnTo>
                <a:lnTo>
                  <a:pt x="356319" y="20155"/>
                </a:lnTo>
                <a:lnTo>
                  <a:pt x="318121" y="7454"/>
                </a:lnTo>
                <a:lnTo>
                  <a:pt x="277523" y="850"/>
                </a:lnTo>
                <a:lnTo>
                  <a:pt x="256489" y="0"/>
                </a:lnTo>
                <a:close/>
              </a:path>
            </a:pathLst>
          </a:custGeom>
          <a:solidFill>
            <a:srgbClr val="2160A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5972697" y="6984761"/>
            <a:ext cx="245216" cy="24521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5812319" y="7841653"/>
            <a:ext cx="538449" cy="3850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669365" y="8693895"/>
            <a:ext cx="2352562" cy="118037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764922" cy="1046491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266848" y="183703"/>
            <a:ext cx="7213320" cy="9944214"/>
          </a:xfrm>
          <a:custGeom>
            <a:avLst/>
            <a:gdLst/>
            <a:ahLst/>
            <a:cxnLst/>
            <a:rect l="l" t="t" r="r" b="b"/>
            <a:pathLst>
              <a:path w="7213320" h="9944214">
                <a:moveTo>
                  <a:pt x="7033895" y="0"/>
                </a:moveTo>
                <a:lnTo>
                  <a:pt x="164997" y="571"/>
                </a:lnTo>
                <a:lnTo>
                  <a:pt x="122938" y="9073"/>
                </a:lnTo>
                <a:lnTo>
                  <a:pt x="85074" y="26782"/>
                </a:lnTo>
                <a:lnTo>
                  <a:pt x="52656" y="52448"/>
                </a:lnTo>
                <a:lnTo>
                  <a:pt x="26937" y="84821"/>
                </a:lnTo>
                <a:lnTo>
                  <a:pt x="9166" y="122649"/>
                </a:lnTo>
                <a:lnTo>
                  <a:pt x="596" y="164683"/>
                </a:lnTo>
                <a:lnTo>
                  <a:pt x="0" y="179412"/>
                </a:lnTo>
                <a:lnTo>
                  <a:pt x="571" y="9764788"/>
                </a:lnTo>
                <a:lnTo>
                  <a:pt x="5157" y="9807673"/>
                </a:lnTo>
                <a:lnTo>
                  <a:pt x="19939" y="9847073"/>
                </a:lnTo>
                <a:lnTo>
                  <a:pt x="43095" y="9881443"/>
                </a:lnTo>
                <a:lnTo>
                  <a:pt x="73373" y="9909531"/>
                </a:lnTo>
                <a:lnTo>
                  <a:pt x="109524" y="9930087"/>
                </a:lnTo>
                <a:lnTo>
                  <a:pt x="150295" y="9941861"/>
                </a:lnTo>
                <a:lnTo>
                  <a:pt x="179425" y="9944214"/>
                </a:lnTo>
                <a:lnTo>
                  <a:pt x="7033895" y="9944214"/>
                </a:lnTo>
                <a:lnTo>
                  <a:pt x="7076779" y="9939057"/>
                </a:lnTo>
                <a:lnTo>
                  <a:pt x="7116180" y="9924277"/>
                </a:lnTo>
                <a:lnTo>
                  <a:pt x="7150549" y="9901123"/>
                </a:lnTo>
                <a:lnTo>
                  <a:pt x="7178637" y="9870845"/>
                </a:lnTo>
                <a:lnTo>
                  <a:pt x="7199193" y="9834695"/>
                </a:lnTo>
                <a:lnTo>
                  <a:pt x="7210967" y="9793921"/>
                </a:lnTo>
                <a:lnTo>
                  <a:pt x="7213320" y="9764788"/>
                </a:lnTo>
                <a:lnTo>
                  <a:pt x="7212749" y="179412"/>
                </a:lnTo>
                <a:lnTo>
                  <a:pt x="7208166" y="136541"/>
                </a:lnTo>
                <a:lnTo>
                  <a:pt x="7193386" y="97142"/>
                </a:lnTo>
                <a:lnTo>
                  <a:pt x="7170233" y="62772"/>
                </a:lnTo>
                <a:lnTo>
                  <a:pt x="7139955" y="34684"/>
                </a:lnTo>
                <a:lnTo>
                  <a:pt x="7103803" y="14127"/>
                </a:lnTo>
                <a:lnTo>
                  <a:pt x="7063029" y="2353"/>
                </a:lnTo>
                <a:lnTo>
                  <a:pt x="70338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48577" y="165417"/>
            <a:ext cx="7249871" cy="99807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93811" y="5926437"/>
            <a:ext cx="289052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600" spc="2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-S</a:t>
            </a:r>
            <a:r>
              <a:rPr sz="600" spc="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T</a:t>
            </a:r>
            <a:r>
              <a:rPr sz="600" spc="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C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2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:辐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1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照度1.000</a:t>
            </a:r>
            <a:r>
              <a:rPr sz="600" spc="-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W</a:t>
            </a:r>
            <a:r>
              <a:rPr sz="600" spc="-3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/</a:t>
            </a:r>
            <a:r>
              <a:rPr sz="600" spc="-1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m²,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3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电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2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池温度25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-3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℃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1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,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1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大气质量AM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1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1.5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1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,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3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根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据EN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1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60904-3。</a:t>
            </a:r>
            <a:endParaRPr sz="600">
              <a:latin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5066" y="4811143"/>
            <a:ext cx="519938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600" spc="3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一此规格书只是用来进行不同容量的系统的对比，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3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英辰还可根据客户的个性化需求，设计不同规格参数的方案，提供各种规格组件及相配套产品。</a:t>
            </a:r>
            <a:endParaRPr sz="600">
              <a:latin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301020" y="9681208"/>
            <a:ext cx="939151" cy="2505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901484" y="9640532"/>
            <a:ext cx="883285" cy="314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50" dirty="0" smtClean="0">
                <a:solidFill>
                  <a:srgbClr val="231916"/>
                </a:solidFill>
                <a:latin typeface="Adobe 黑体 Std R"/>
                <a:cs typeface="Adobe 黑体 Std R"/>
              </a:rPr>
              <a:t>全国服务热线</a:t>
            </a:r>
            <a:endParaRPr sz="550">
              <a:latin typeface="Adobe 黑体 Std R"/>
              <a:cs typeface="Adobe 黑体 Std R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+86</a:t>
            </a: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 </a:t>
            </a: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0312-863-1030</a:t>
            </a:r>
            <a:endParaRPr sz="700">
              <a:latin typeface="Microsoft YaHei UI" panose="020B0503020204020204" charset="-122"/>
              <a:cs typeface="Microsoft YaHei UI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+86</a:t>
            </a: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 </a:t>
            </a: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0312-751-0203</a:t>
            </a:r>
            <a:endParaRPr sz="700">
              <a:latin typeface="Microsoft YaHei UI" panose="020B0503020204020204" charset="-122"/>
              <a:cs typeface="Microsoft YaHei UI" panose="020B0503020204020204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88430" y="9594463"/>
            <a:ext cx="387873" cy="3878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512337" y="9683622"/>
            <a:ext cx="864235" cy="22732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30" dirty="0" smtClean="0">
                <a:solidFill>
                  <a:srgbClr val="00007F"/>
                </a:solidFill>
                <a:latin typeface="Adobe 黑体 Std R"/>
                <a:cs typeface="Adobe 黑体 Std R"/>
              </a:rPr>
              <a:t>YC</a:t>
            </a:r>
            <a:r>
              <a:rPr sz="1400" spc="60" dirty="0" smtClean="0">
                <a:solidFill>
                  <a:srgbClr val="00007F"/>
                </a:solidFill>
                <a:latin typeface="Adobe 黑体 Std R"/>
                <a:cs typeface="Adobe 黑体 Std R"/>
              </a:rPr>
              <a:t> </a:t>
            </a:r>
            <a:r>
              <a:rPr sz="1400" spc="40" dirty="0" smtClean="0">
                <a:solidFill>
                  <a:srgbClr val="00007F"/>
                </a:solidFill>
                <a:latin typeface="Adobe 黑体 Std R"/>
                <a:cs typeface="Adobe 黑体 Std R"/>
              </a:rPr>
              <a:t>SOLAR</a:t>
            </a:r>
            <a:endParaRPr sz="1400">
              <a:latin typeface="Adobe 黑体 Std R"/>
              <a:cs typeface="Adobe 黑体 Std R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048853" y="9696511"/>
            <a:ext cx="217329" cy="2208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2287728" y="9696511"/>
            <a:ext cx="217329" cy="2196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2526602" y="9696511"/>
            <a:ext cx="217329" cy="2208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2765485" y="9696511"/>
            <a:ext cx="217322" cy="2208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3004359" y="9696511"/>
            <a:ext cx="217322" cy="2208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3243233" y="9696511"/>
            <a:ext cx="217323" cy="2208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69588" y="4963516"/>
          <a:ext cx="6813645" cy="8725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2252"/>
                <a:gridCol w="774458"/>
                <a:gridCol w="774457"/>
                <a:gridCol w="774458"/>
                <a:gridCol w="774458"/>
                <a:gridCol w="774463"/>
                <a:gridCol w="774452"/>
                <a:gridCol w="1238622"/>
              </a:tblGrid>
              <a:tr h="297764">
                <a:tc gridSpan="8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1000" b="1" dirty="0" smtClean="0">
                          <a:solidFill>
                            <a:srgbClr val="FFFFFF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组件</a:t>
                      </a:r>
                      <a:endParaRPr sz="10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solidFill>
                      <a:srgbClr val="1C5BA0"/>
                    </a:solidFill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79336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型号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R w="7162">
                      <a:solidFill>
                        <a:srgbClr val="1C5BA0"/>
                      </a:solidFill>
                      <a:prstDash val="solid"/>
                    </a:lnR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304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峰值功率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组件效率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99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开路电压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26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峰值电压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891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短路电流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工作电流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052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规格尺寸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290061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C615NDF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7162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924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615W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22.70%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48.1V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41.1V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15.89A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764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14.98A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2382*1134*30mm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69385" y="394449"/>
          <a:ext cx="6811460" cy="43351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121"/>
                <a:gridCol w="944878"/>
                <a:gridCol w="944879"/>
                <a:gridCol w="944883"/>
                <a:gridCol w="944873"/>
                <a:gridCol w="944883"/>
                <a:gridCol w="1159089"/>
              </a:tblGrid>
              <a:tr h="287019">
                <a:tc gridSpan="7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1000" b="1" dirty="0" smtClean="0">
                          <a:solidFill>
                            <a:srgbClr val="FFFFFF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系统</a:t>
                      </a:r>
                      <a:endParaRPr sz="10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solidFill>
                      <a:srgbClr val="1C5BA0"/>
                    </a:solidFill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83038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型号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638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系统容量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447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组件型号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组件块数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46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逆变器型号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交流配电箱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参考屋顶面积（</a:t>
                      </a:r>
                      <a:r>
                        <a:rPr sz="900" spc="-5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m</a:t>
                      </a:r>
                      <a:r>
                        <a:rPr sz="750" spc="0" baseline="330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）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rowSpan="3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C5K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3.69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12">
                  <a:txBody>
                    <a:bodyPr/>
                    <a:lstStyle/>
                    <a:p>
                      <a:pPr marL="218440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C615NDF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6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30416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CIN5K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275590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CDB5K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18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vMerge="1"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4.92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8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24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vMerge="1"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6.15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10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28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rowSpan="3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C8K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7.38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12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30416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CIN8K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275590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CDB8K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34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9207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59">
                <a:tc vMerge="1"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8.61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14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40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vMerge="1"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9.84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16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44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C10K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11.07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18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1780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CIN10K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20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CDB10K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50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rowSpan="3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C12K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12.3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20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271780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CIN12K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24320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CDB12K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55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9207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vMerge="1"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13.53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32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22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32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60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9232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59">
                <a:tc vMerge="1"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14.76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24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65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rowSpan="2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5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C15K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15.99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26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71780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CIN15K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4320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CDB15K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70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9207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vMerge="1"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17.22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28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76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469588" y="6078817"/>
          <a:ext cx="6813645" cy="3190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2252"/>
                <a:gridCol w="425034"/>
                <a:gridCol w="553237"/>
                <a:gridCol w="891103"/>
                <a:gridCol w="1065428"/>
                <a:gridCol w="212514"/>
                <a:gridCol w="736066"/>
                <a:gridCol w="805272"/>
                <a:gridCol w="1196714"/>
              </a:tblGrid>
              <a:tr h="288544">
                <a:tc gridSpan="9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1000" b="1" dirty="0" smtClean="0">
                          <a:solidFill>
                            <a:srgbClr val="FFFFFF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逆变器</a:t>
                      </a:r>
                      <a:endParaRPr sz="10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solidFill>
                      <a:srgbClr val="1C5BA0"/>
                    </a:solidFill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91598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型号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最大直流输入电压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MPPT电压范围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MPPT及组串数量</a:t>
                      </a:r>
                      <a:endParaRPr sz="9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5019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输出电压</a:t>
                      </a:r>
                      <a:endParaRPr sz="9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额定交流电流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规格尺寸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28989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CIN5K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603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600V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80-550V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 marL="6159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2/2</a:t>
                      </a:r>
                      <a:endParaRPr sz="9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220/230/240</a:t>
                      </a:r>
                      <a:endParaRPr sz="9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21.7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402*453*148mm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289896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CIN8K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marL="33083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1100V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4" hMerge="1">
                  <a:tcPr marL="0" marR="0" marT="0" marB="0"/>
                </a:tc>
                <a:tc rowSpan="4"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140-1000V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marL="12954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380/400/440</a:t>
                      </a:r>
                      <a:endParaRPr sz="9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4"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11.6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370*480*183.5mm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289909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CIN10K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gridSpan="2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hMerge="1">
                  <a:tcPr marL="0" marR="0" marT="0" marB="0"/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gridSpan="2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14.5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289896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CIN12K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gridSpan="2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hMerge="1">
                  <a:tcPr marL="0" marR="0" marT="0" marB="0"/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gridSpan="2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17.4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289896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CIN15K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gridSpan="2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hMerge="1">
                  <a:tcPr marL="0" marR="0" marT="0" marB="0"/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gridSpan="2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21.7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287356">
                <a:tc gridSpan="9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1000" b="1" dirty="0" smtClean="0">
                          <a:solidFill>
                            <a:srgbClr val="FFFFFF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辅材</a:t>
                      </a:r>
                      <a:endParaRPr sz="10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T w="10680">
                      <a:solidFill>
                        <a:srgbClr val="1C5BA0"/>
                      </a:solidFill>
                      <a:prstDash val="solid"/>
                    </a:lnT>
                    <a:solidFill>
                      <a:srgbClr val="1C5BA0"/>
                    </a:solidFill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87026">
                <a:tc gridSpan="2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类别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0985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型号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规格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87007">
                <a:tc gridSpan="2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支架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01282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阳极氧化铝型材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97409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2.35m-2.0mm-6005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94563">
                <a:tc gridSpan="2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线缆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8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H1Z2Z2-K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100m-4mm</a:t>
                      </a:r>
                      <a:r>
                        <a:rPr sz="750" baseline="330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</a:t>
                      </a:r>
                      <a:endParaRPr sz="750" baseline="330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7775994" cy="723720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5030558" y="7686052"/>
            <a:ext cx="655561" cy="945007"/>
          </a:xfrm>
          <a:custGeom>
            <a:avLst/>
            <a:gdLst/>
            <a:ahLst/>
            <a:cxnLst/>
            <a:rect l="l" t="t" r="r" b="b"/>
            <a:pathLst>
              <a:path w="655561" h="945006">
                <a:moveTo>
                  <a:pt x="655561" y="945007"/>
                </a:moveTo>
                <a:lnTo>
                  <a:pt x="0" y="945007"/>
                </a:lnTo>
                <a:lnTo>
                  <a:pt x="0" y="0"/>
                </a:lnTo>
                <a:lnTo>
                  <a:pt x="655561" y="0"/>
                </a:lnTo>
                <a:lnTo>
                  <a:pt x="655561" y="945007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5714339" y="7686040"/>
            <a:ext cx="730034" cy="647928"/>
          </a:xfrm>
          <a:custGeom>
            <a:avLst/>
            <a:gdLst/>
            <a:ahLst/>
            <a:cxnLst/>
            <a:rect l="l" t="t" r="r" b="b"/>
            <a:pathLst>
              <a:path w="730034" h="647928">
                <a:moveTo>
                  <a:pt x="730034" y="647928"/>
                </a:moveTo>
                <a:lnTo>
                  <a:pt x="0" y="647928"/>
                </a:lnTo>
                <a:lnTo>
                  <a:pt x="0" y="0"/>
                </a:lnTo>
                <a:lnTo>
                  <a:pt x="730034" y="0"/>
                </a:lnTo>
                <a:lnTo>
                  <a:pt x="730034" y="647928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5030566" y="8669523"/>
            <a:ext cx="1413814" cy="675640"/>
          </a:xfrm>
          <a:custGeom>
            <a:avLst/>
            <a:gdLst/>
            <a:ahLst/>
            <a:cxnLst/>
            <a:rect l="l" t="t" r="r" b="b"/>
            <a:pathLst>
              <a:path w="1413814" h="675640">
                <a:moveTo>
                  <a:pt x="0" y="675639"/>
                </a:moveTo>
                <a:lnTo>
                  <a:pt x="1413814" y="675639"/>
                </a:lnTo>
                <a:lnTo>
                  <a:pt x="1413814" y="0"/>
                </a:lnTo>
                <a:lnTo>
                  <a:pt x="0" y="0"/>
                </a:lnTo>
                <a:lnTo>
                  <a:pt x="0" y="675639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5714347" y="8374883"/>
            <a:ext cx="730034" cy="294640"/>
          </a:xfrm>
          <a:custGeom>
            <a:avLst/>
            <a:gdLst/>
            <a:ahLst/>
            <a:cxnLst/>
            <a:rect l="l" t="t" r="r" b="b"/>
            <a:pathLst>
              <a:path w="730034" h="294640">
                <a:moveTo>
                  <a:pt x="0" y="294640"/>
                </a:moveTo>
                <a:lnTo>
                  <a:pt x="730034" y="294640"/>
                </a:lnTo>
                <a:lnTo>
                  <a:pt x="730034" y="0"/>
                </a:lnTo>
                <a:lnTo>
                  <a:pt x="0" y="0"/>
                </a:lnTo>
                <a:lnTo>
                  <a:pt x="0" y="29464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454196" y="7682903"/>
            <a:ext cx="1534350" cy="1662264"/>
          </a:xfrm>
          <a:custGeom>
            <a:avLst/>
            <a:gdLst/>
            <a:ahLst/>
            <a:cxnLst/>
            <a:rect l="l" t="t" r="r" b="b"/>
            <a:pathLst>
              <a:path w="1534350" h="1662264">
                <a:moveTo>
                  <a:pt x="1534350" y="1662264"/>
                </a:moveTo>
                <a:lnTo>
                  <a:pt x="0" y="1662264"/>
                </a:lnTo>
                <a:lnTo>
                  <a:pt x="0" y="0"/>
                </a:lnTo>
                <a:lnTo>
                  <a:pt x="1534350" y="0"/>
                </a:lnTo>
                <a:lnTo>
                  <a:pt x="1534350" y="1662264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6492278" y="7682903"/>
            <a:ext cx="815187" cy="815187"/>
          </a:xfrm>
          <a:custGeom>
            <a:avLst/>
            <a:gdLst/>
            <a:ahLst/>
            <a:cxnLst/>
            <a:rect l="l" t="t" r="r" b="b"/>
            <a:pathLst>
              <a:path w="815187" h="815187">
                <a:moveTo>
                  <a:pt x="815187" y="815187"/>
                </a:moveTo>
                <a:lnTo>
                  <a:pt x="0" y="815187"/>
                </a:lnTo>
                <a:lnTo>
                  <a:pt x="0" y="0"/>
                </a:lnTo>
                <a:lnTo>
                  <a:pt x="815187" y="0"/>
                </a:lnTo>
                <a:lnTo>
                  <a:pt x="815187" y="815187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6492278" y="8543582"/>
            <a:ext cx="815187" cy="801585"/>
          </a:xfrm>
          <a:custGeom>
            <a:avLst/>
            <a:gdLst/>
            <a:ahLst/>
            <a:cxnLst/>
            <a:rect l="l" t="t" r="r" b="b"/>
            <a:pathLst>
              <a:path w="815187" h="801585">
                <a:moveTo>
                  <a:pt x="815187" y="801585"/>
                </a:moveTo>
                <a:lnTo>
                  <a:pt x="0" y="801585"/>
                </a:lnTo>
                <a:lnTo>
                  <a:pt x="0" y="0"/>
                </a:lnTo>
                <a:lnTo>
                  <a:pt x="815187" y="0"/>
                </a:lnTo>
                <a:lnTo>
                  <a:pt x="815187" y="801585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5153152" y="8383625"/>
            <a:ext cx="1259446" cy="9534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6674522" y="8648893"/>
            <a:ext cx="575297" cy="5964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6614761" y="7754221"/>
            <a:ext cx="580400" cy="652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3500374" y="7826220"/>
            <a:ext cx="1351269" cy="15275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5074562" y="7768896"/>
            <a:ext cx="567561" cy="7308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5534135" y="9833165"/>
            <a:ext cx="1892519" cy="35233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729984" y="669600"/>
            <a:ext cx="1236779" cy="32699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185920">
              <a:lnSpc>
                <a:spcPts val="8830"/>
              </a:lnSpc>
            </a:pPr>
            <a:r>
              <a:rPr sz="7650" spc="-665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玄</a:t>
            </a:r>
            <a:r>
              <a:rPr sz="7650" spc="-665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光</a:t>
            </a:r>
            <a:r>
              <a:rPr sz="7650" spc="-665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系</a:t>
            </a:r>
            <a:r>
              <a:rPr sz="7650" spc="-1225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列</a:t>
            </a:r>
            <a:endParaRPr sz="7650">
              <a:latin typeface="Adobe 黑体 Std R"/>
              <a:cs typeface="Adobe 黑体 Std R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21008" y="742697"/>
            <a:ext cx="2075180" cy="2971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50" spc="145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家庭光伏解决方案</a:t>
            </a:r>
            <a:endParaRPr sz="1850">
              <a:latin typeface="Adobe 黑体 Std R"/>
              <a:cs typeface="Adobe 黑体 Std R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46933" y="6936206"/>
            <a:ext cx="1724816" cy="263066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4291814" y="6834795"/>
            <a:ext cx="512952" cy="512952"/>
          </a:xfrm>
          <a:custGeom>
            <a:avLst/>
            <a:gdLst/>
            <a:ahLst/>
            <a:cxnLst/>
            <a:rect l="l" t="t" r="r" b="b"/>
            <a:pathLst>
              <a:path w="512952" h="512952">
                <a:moveTo>
                  <a:pt x="256476" y="0"/>
                </a:moveTo>
                <a:lnTo>
                  <a:pt x="214872" y="3356"/>
                </a:lnTo>
                <a:lnTo>
                  <a:pt x="175407" y="13075"/>
                </a:lnTo>
                <a:lnTo>
                  <a:pt x="138607" y="28628"/>
                </a:lnTo>
                <a:lnTo>
                  <a:pt x="105001" y="49486"/>
                </a:lnTo>
                <a:lnTo>
                  <a:pt x="75117" y="75122"/>
                </a:lnTo>
                <a:lnTo>
                  <a:pt x="49482" y="105006"/>
                </a:lnTo>
                <a:lnTo>
                  <a:pt x="28625" y="138612"/>
                </a:lnTo>
                <a:lnTo>
                  <a:pt x="13074" y="175411"/>
                </a:lnTo>
                <a:lnTo>
                  <a:pt x="3356" y="214875"/>
                </a:lnTo>
                <a:lnTo>
                  <a:pt x="0" y="256476"/>
                </a:lnTo>
                <a:lnTo>
                  <a:pt x="850" y="277510"/>
                </a:lnTo>
                <a:lnTo>
                  <a:pt x="7453" y="318109"/>
                </a:lnTo>
                <a:lnTo>
                  <a:pt x="20154" y="356306"/>
                </a:lnTo>
                <a:lnTo>
                  <a:pt x="38424" y="391575"/>
                </a:lnTo>
                <a:lnTo>
                  <a:pt x="61735" y="423386"/>
                </a:lnTo>
                <a:lnTo>
                  <a:pt x="89561" y="451212"/>
                </a:lnTo>
                <a:lnTo>
                  <a:pt x="121372" y="474525"/>
                </a:lnTo>
                <a:lnTo>
                  <a:pt x="156641" y="492797"/>
                </a:lnTo>
                <a:lnTo>
                  <a:pt x="194839" y="505498"/>
                </a:lnTo>
                <a:lnTo>
                  <a:pt x="235440" y="512102"/>
                </a:lnTo>
                <a:lnTo>
                  <a:pt x="256476" y="512952"/>
                </a:lnTo>
                <a:lnTo>
                  <a:pt x="277510" y="512102"/>
                </a:lnTo>
                <a:lnTo>
                  <a:pt x="318109" y="505498"/>
                </a:lnTo>
                <a:lnTo>
                  <a:pt x="356306" y="492797"/>
                </a:lnTo>
                <a:lnTo>
                  <a:pt x="391575" y="474525"/>
                </a:lnTo>
                <a:lnTo>
                  <a:pt x="423386" y="451212"/>
                </a:lnTo>
                <a:lnTo>
                  <a:pt x="451212" y="423386"/>
                </a:lnTo>
                <a:lnTo>
                  <a:pt x="474525" y="391575"/>
                </a:lnTo>
                <a:lnTo>
                  <a:pt x="492797" y="356306"/>
                </a:lnTo>
                <a:lnTo>
                  <a:pt x="505498" y="318109"/>
                </a:lnTo>
                <a:lnTo>
                  <a:pt x="512102" y="277510"/>
                </a:lnTo>
                <a:lnTo>
                  <a:pt x="512952" y="256476"/>
                </a:lnTo>
                <a:lnTo>
                  <a:pt x="512102" y="235442"/>
                </a:lnTo>
                <a:lnTo>
                  <a:pt x="505498" y="194843"/>
                </a:lnTo>
                <a:lnTo>
                  <a:pt x="492797" y="156646"/>
                </a:lnTo>
                <a:lnTo>
                  <a:pt x="474525" y="121377"/>
                </a:lnTo>
                <a:lnTo>
                  <a:pt x="451212" y="89566"/>
                </a:lnTo>
                <a:lnTo>
                  <a:pt x="423386" y="61740"/>
                </a:lnTo>
                <a:lnTo>
                  <a:pt x="391575" y="38427"/>
                </a:lnTo>
                <a:lnTo>
                  <a:pt x="356306" y="20155"/>
                </a:lnTo>
                <a:lnTo>
                  <a:pt x="318109" y="7454"/>
                </a:lnTo>
                <a:lnTo>
                  <a:pt x="277510" y="850"/>
                </a:lnTo>
                <a:lnTo>
                  <a:pt x="256476" y="0"/>
                </a:lnTo>
                <a:close/>
              </a:path>
            </a:pathLst>
          </a:custGeom>
          <a:solidFill>
            <a:srgbClr val="2160A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4430353" y="6955333"/>
            <a:ext cx="235877" cy="271881"/>
          </a:xfrm>
          <a:custGeom>
            <a:avLst/>
            <a:gdLst/>
            <a:ahLst/>
            <a:cxnLst/>
            <a:rect l="l" t="t" r="r" b="b"/>
            <a:pathLst>
              <a:path w="235877" h="271881">
                <a:moveTo>
                  <a:pt x="107975" y="118795"/>
                </a:moveTo>
                <a:lnTo>
                  <a:pt x="107708" y="271843"/>
                </a:lnTo>
                <a:lnTo>
                  <a:pt x="127292" y="271881"/>
                </a:lnTo>
                <a:lnTo>
                  <a:pt x="127558" y="118833"/>
                </a:lnTo>
                <a:lnTo>
                  <a:pt x="107975" y="118795"/>
                </a:lnTo>
                <a:close/>
              </a:path>
              <a:path w="235877" h="271881">
                <a:moveTo>
                  <a:pt x="117843" y="0"/>
                </a:moveTo>
                <a:lnTo>
                  <a:pt x="59639" y="59664"/>
                </a:lnTo>
                <a:lnTo>
                  <a:pt x="59728" y="107645"/>
                </a:lnTo>
                <a:lnTo>
                  <a:pt x="0" y="167373"/>
                </a:lnTo>
                <a:lnTo>
                  <a:pt x="0" y="210248"/>
                </a:lnTo>
                <a:lnTo>
                  <a:pt x="59842" y="210248"/>
                </a:lnTo>
                <a:lnTo>
                  <a:pt x="59842" y="238340"/>
                </a:lnTo>
                <a:lnTo>
                  <a:pt x="79425" y="238340"/>
                </a:lnTo>
                <a:lnTo>
                  <a:pt x="79476" y="190665"/>
                </a:lnTo>
                <a:lnTo>
                  <a:pt x="19583" y="190665"/>
                </a:lnTo>
                <a:lnTo>
                  <a:pt x="19583" y="175488"/>
                </a:lnTo>
                <a:lnTo>
                  <a:pt x="59778" y="135293"/>
                </a:lnTo>
                <a:lnTo>
                  <a:pt x="79367" y="135293"/>
                </a:lnTo>
                <a:lnTo>
                  <a:pt x="79235" y="67614"/>
                </a:lnTo>
                <a:lnTo>
                  <a:pt x="117843" y="28041"/>
                </a:lnTo>
                <a:lnTo>
                  <a:pt x="145192" y="28041"/>
                </a:lnTo>
                <a:lnTo>
                  <a:pt x="117843" y="0"/>
                </a:lnTo>
                <a:close/>
              </a:path>
              <a:path w="235877" h="271881">
                <a:moveTo>
                  <a:pt x="145192" y="28041"/>
                </a:moveTo>
                <a:lnTo>
                  <a:pt x="117843" y="28041"/>
                </a:lnTo>
                <a:lnTo>
                  <a:pt x="156438" y="67614"/>
                </a:lnTo>
                <a:lnTo>
                  <a:pt x="156336" y="238340"/>
                </a:lnTo>
                <a:lnTo>
                  <a:pt x="175920" y="238340"/>
                </a:lnTo>
                <a:lnTo>
                  <a:pt x="175920" y="210502"/>
                </a:lnTo>
                <a:lnTo>
                  <a:pt x="235877" y="210502"/>
                </a:lnTo>
                <a:lnTo>
                  <a:pt x="235877" y="190919"/>
                </a:lnTo>
                <a:lnTo>
                  <a:pt x="176034" y="190919"/>
                </a:lnTo>
                <a:lnTo>
                  <a:pt x="176034" y="135242"/>
                </a:lnTo>
                <a:lnTo>
                  <a:pt x="203746" y="135242"/>
                </a:lnTo>
                <a:lnTo>
                  <a:pt x="176148" y="107645"/>
                </a:lnTo>
                <a:lnTo>
                  <a:pt x="176034" y="59664"/>
                </a:lnTo>
                <a:lnTo>
                  <a:pt x="145192" y="28041"/>
                </a:lnTo>
                <a:close/>
              </a:path>
              <a:path w="235877" h="271881">
                <a:moveTo>
                  <a:pt x="203746" y="135242"/>
                </a:moveTo>
                <a:lnTo>
                  <a:pt x="176034" y="135242"/>
                </a:lnTo>
                <a:lnTo>
                  <a:pt x="216280" y="175488"/>
                </a:lnTo>
                <a:lnTo>
                  <a:pt x="216293" y="190919"/>
                </a:lnTo>
                <a:lnTo>
                  <a:pt x="235877" y="190919"/>
                </a:lnTo>
                <a:lnTo>
                  <a:pt x="235877" y="167373"/>
                </a:lnTo>
                <a:lnTo>
                  <a:pt x="203746" y="135242"/>
                </a:lnTo>
                <a:close/>
              </a:path>
              <a:path w="235877" h="271881">
                <a:moveTo>
                  <a:pt x="79367" y="135293"/>
                </a:moveTo>
                <a:lnTo>
                  <a:pt x="59778" y="135293"/>
                </a:lnTo>
                <a:lnTo>
                  <a:pt x="59893" y="190665"/>
                </a:lnTo>
                <a:lnTo>
                  <a:pt x="79476" y="190665"/>
                </a:lnTo>
                <a:lnTo>
                  <a:pt x="79367" y="1352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3475850" y="7469172"/>
            <a:ext cx="596900" cy="1511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solidFill>
                  <a:srgbClr val="2160AD"/>
                </a:solidFill>
                <a:latin typeface="Adobe 黑体 Std R"/>
                <a:cs typeface="Adobe 黑体 Std R"/>
              </a:rPr>
              <a:t>超高集成度</a:t>
            </a:r>
            <a:endParaRPr sz="900">
              <a:latin typeface="Adobe 黑体 Std R"/>
              <a:cs typeface="Adobe 黑体 Std R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916498" y="7462888"/>
            <a:ext cx="368300" cy="1498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solidFill>
                  <a:srgbClr val="2160AD"/>
                </a:solidFill>
                <a:latin typeface="Microsoft YaHei UI" panose="020B0503020204020204" charset="-122"/>
                <a:cs typeface="Microsoft YaHei UI" panose="020B0503020204020204" charset="-122"/>
              </a:rPr>
              <a:t>超美观</a:t>
            </a:r>
            <a:endParaRPr sz="900">
              <a:latin typeface="Microsoft YaHei UI" panose="020B0503020204020204" charset="-122"/>
              <a:cs typeface="Microsoft YaHei UI" panose="020B0503020204020204" charset="-122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844191" y="6837995"/>
            <a:ext cx="512952" cy="512940"/>
          </a:xfrm>
          <a:custGeom>
            <a:avLst/>
            <a:gdLst/>
            <a:ahLst/>
            <a:cxnLst/>
            <a:rect l="l" t="t" r="r" b="b"/>
            <a:pathLst>
              <a:path w="512952" h="512940">
                <a:moveTo>
                  <a:pt x="256476" y="0"/>
                </a:moveTo>
                <a:lnTo>
                  <a:pt x="214872" y="3356"/>
                </a:lnTo>
                <a:lnTo>
                  <a:pt x="175407" y="13074"/>
                </a:lnTo>
                <a:lnTo>
                  <a:pt x="138607" y="28625"/>
                </a:lnTo>
                <a:lnTo>
                  <a:pt x="105001" y="49482"/>
                </a:lnTo>
                <a:lnTo>
                  <a:pt x="75117" y="75115"/>
                </a:lnTo>
                <a:lnTo>
                  <a:pt x="49482" y="104998"/>
                </a:lnTo>
                <a:lnTo>
                  <a:pt x="28625" y="138603"/>
                </a:lnTo>
                <a:lnTo>
                  <a:pt x="13074" y="175400"/>
                </a:lnTo>
                <a:lnTo>
                  <a:pt x="3356" y="214863"/>
                </a:lnTo>
                <a:lnTo>
                  <a:pt x="0" y="256463"/>
                </a:lnTo>
                <a:lnTo>
                  <a:pt x="850" y="277499"/>
                </a:lnTo>
                <a:lnTo>
                  <a:pt x="7453" y="318100"/>
                </a:lnTo>
                <a:lnTo>
                  <a:pt x="20154" y="356299"/>
                </a:lnTo>
                <a:lnTo>
                  <a:pt x="38424" y="391568"/>
                </a:lnTo>
                <a:lnTo>
                  <a:pt x="61735" y="423379"/>
                </a:lnTo>
                <a:lnTo>
                  <a:pt x="89561" y="451204"/>
                </a:lnTo>
                <a:lnTo>
                  <a:pt x="121372" y="474516"/>
                </a:lnTo>
                <a:lnTo>
                  <a:pt x="156641" y="492786"/>
                </a:lnTo>
                <a:lnTo>
                  <a:pt x="194839" y="505486"/>
                </a:lnTo>
                <a:lnTo>
                  <a:pt x="235440" y="512090"/>
                </a:lnTo>
                <a:lnTo>
                  <a:pt x="256476" y="512940"/>
                </a:lnTo>
                <a:lnTo>
                  <a:pt x="277510" y="512090"/>
                </a:lnTo>
                <a:lnTo>
                  <a:pt x="318109" y="505486"/>
                </a:lnTo>
                <a:lnTo>
                  <a:pt x="356306" y="492786"/>
                </a:lnTo>
                <a:lnTo>
                  <a:pt x="391575" y="474516"/>
                </a:lnTo>
                <a:lnTo>
                  <a:pt x="423386" y="451204"/>
                </a:lnTo>
                <a:lnTo>
                  <a:pt x="451212" y="423379"/>
                </a:lnTo>
                <a:lnTo>
                  <a:pt x="474525" y="391568"/>
                </a:lnTo>
                <a:lnTo>
                  <a:pt x="492797" y="356299"/>
                </a:lnTo>
                <a:lnTo>
                  <a:pt x="505498" y="318100"/>
                </a:lnTo>
                <a:lnTo>
                  <a:pt x="512102" y="277499"/>
                </a:lnTo>
                <a:lnTo>
                  <a:pt x="512952" y="256463"/>
                </a:lnTo>
                <a:lnTo>
                  <a:pt x="512102" y="235429"/>
                </a:lnTo>
                <a:lnTo>
                  <a:pt x="505498" y="194831"/>
                </a:lnTo>
                <a:lnTo>
                  <a:pt x="492797" y="156635"/>
                </a:lnTo>
                <a:lnTo>
                  <a:pt x="474525" y="121368"/>
                </a:lnTo>
                <a:lnTo>
                  <a:pt x="451212" y="89559"/>
                </a:lnTo>
                <a:lnTo>
                  <a:pt x="423386" y="61734"/>
                </a:lnTo>
                <a:lnTo>
                  <a:pt x="391575" y="38423"/>
                </a:lnTo>
                <a:lnTo>
                  <a:pt x="356306" y="20153"/>
                </a:lnTo>
                <a:lnTo>
                  <a:pt x="318109" y="7453"/>
                </a:lnTo>
                <a:lnTo>
                  <a:pt x="277510" y="850"/>
                </a:lnTo>
                <a:lnTo>
                  <a:pt x="256476" y="0"/>
                </a:lnTo>
                <a:close/>
              </a:path>
            </a:pathLst>
          </a:custGeom>
          <a:solidFill>
            <a:srgbClr val="2160A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3517827" y="6837995"/>
            <a:ext cx="512952" cy="512940"/>
          </a:xfrm>
          <a:custGeom>
            <a:avLst/>
            <a:gdLst/>
            <a:ahLst/>
            <a:cxnLst/>
            <a:rect l="l" t="t" r="r" b="b"/>
            <a:pathLst>
              <a:path w="512952" h="512940">
                <a:moveTo>
                  <a:pt x="256476" y="0"/>
                </a:moveTo>
                <a:lnTo>
                  <a:pt x="214872" y="3356"/>
                </a:lnTo>
                <a:lnTo>
                  <a:pt x="175407" y="13074"/>
                </a:lnTo>
                <a:lnTo>
                  <a:pt x="138607" y="28625"/>
                </a:lnTo>
                <a:lnTo>
                  <a:pt x="105001" y="49482"/>
                </a:lnTo>
                <a:lnTo>
                  <a:pt x="75117" y="75115"/>
                </a:lnTo>
                <a:lnTo>
                  <a:pt x="49482" y="104998"/>
                </a:lnTo>
                <a:lnTo>
                  <a:pt x="28625" y="138603"/>
                </a:lnTo>
                <a:lnTo>
                  <a:pt x="13074" y="175400"/>
                </a:lnTo>
                <a:lnTo>
                  <a:pt x="3356" y="214863"/>
                </a:lnTo>
                <a:lnTo>
                  <a:pt x="0" y="256463"/>
                </a:lnTo>
                <a:lnTo>
                  <a:pt x="850" y="277499"/>
                </a:lnTo>
                <a:lnTo>
                  <a:pt x="7453" y="318100"/>
                </a:lnTo>
                <a:lnTo>
                  <a:pt x="20154" y="356299"/>
                </a:lnTo>
                <a:lnTo>
                  <a:pt x="38424" y="391568"/>
                </a:lnTo>
                <a:lnTo>
                  <a:pt x="61735" y="423379"/>
                </a:lnTo>
                <a:lnTo>
                  <a:pt x="89561" y="451204"/>
                </a:lnTo>
                <a:lnTo>
                  <a:pt x="121372" y="474516"/>
                </a:lnTo>
                <a:lnTo>
                  <a:pt x="156641" y="492786"/>
                </a:lnTo>
                <a:lnTo>
                  <a:pt x="194839" y="505486"/>
                </a:lnTo>
                <a:lnTo>
                  <a:pt x="235440" y="512090"/>
                </a:lnTo>
                <a:lnTo>
                  <a:pt x="256476" y="512940"/>
                </a:lnTo>
                <a:lnTo>
                  <a:pt x="277510" y="512090"/>
                </a:lnTo>
                <a:lnTo>
                  <a:pt x="318109" y="505486"/>
                </a:lnTo>
                <a:lnTo>
                  <a:pt x="356306" y="492786"/>
                </a:lnTo>
                <a:lnTo>
                  <a:pt x="391575" y="474516"/>
                </a:lnTo>
                <a:lnTo>
                  <a:pt x="423386" y="451204"/>
                </a:lnTo>
                <a:lnTo>
                  <a:pt x="451212" y="423379"/>
                </a:lnTo>
                <a:lnTo>
                  <a:pt x="474525" y="391568"/>
                </a:lnTo>
                <a:lnTo>
                  <a:pt x="492797" y="356299"/>
                </a:lnTo>
                <a:lnTo>
                  <a:pt x="505498" y="318100"/>
                </a:lnTo>
                <a:lnTo>
                  <a:pt x="512102" y="277499"/>
                </a:lnTo>
                <a:lnTo>
                  <a:pt x="512952" y="256463"/>
                </a:lnTo>
                <a:lnTo>
                  <a:pt x="512102" y="235429"/>
                </a:lnTo>
                <a:lnTo>
                  <a:pt x="505498" y="194831"/>
                </a:lnTo>
                <a:lnTo>
                  <a:pt x="492797" y="156635"/>
                </a:lnTo>
                <a:lnTo>
                  <a:pt x="474525" y="121368"/>
                </a:lnTo>
                <a:lnTo>
                  <a:pt x="451212" y="89559"/>
                </a:lnTo>
                <a:lnTo>
                  <a:pt x="423386" y="61734"/>
                </a:lnTo>
                <a:lnTo>
                  <a:pt x="391575" y="38423"/>
                </a:lnTo>
                <a:lnTo>
                  <a:pt x="356306" y="20153"/>
                </a:lnTo>
                <a:lnTo>
                  <a:pt x="318109" y="7453"/>
                </a:lnTo>
                <a:lnTo>
                  <a:pt x="277510" y="850"/>
                </a:lnTo>
                <a:lnTo>
                  <a:pt x="256476" y="0"/>
                </a:lnTo>
                <a:close/>
              </a:path>
            </a:pathLst>
          </a:custGeom>
          <a:solidFill>
            <a:srgbClr val="2160A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3630627" y="6996285"/>
            <a:ext cx="287629" cy="241566"/>
          </a:xfrm>
          <a:custGeom>
            <a:avLst/>
            <a:gdLst/>
            <a:ahLst/>
            <a:cxnLst/>
            <a:rect l="l" t="t" r="r" b="b"/>
            <a:pathLst>
              <a:path w="287629" h="241566">
                <a:moveTo>
                  <a:pt x="185026" y="0"/>
                </a:moveTo>
                <a:lnTo>
                  <a:pt x="7137" y="29641"/>
                </a:lnTo>
                <a:lnTo>
                  <a:pt x="0" y="195414"/>
                </a:lnTo>
                <a:lnTo>
                  <a:pt x="1930" y="198450"/>
                </a:lnTo>
                <a:lnTo>
                  <a:pt x="94767" y="241363"/>
                </a:lnTo>
                <a:lnTo>
                  <a:pt x="96697" y="241566"/>
                </a:lnTo>
                <a:lnTo>
                  <a:pt x="183124" y="222123"/>
                </a:lnTo>
                <a:lnTo>
                  <a:pt x="105206" y="222123"/>
                </a:lnTo>
                <a:lnTo>
                  <a:pt x="105206" y="219430"/>
                </a:lnTo>
                <a:lnTo>
                  <a:pt x="88099" y="219430"/>
                </a:lnTo>
                <a:lnTo>
                  <a:pt x="62725" y="207695"/>
                </a:lnTo>
                <a:lnTo>
                  <a:pt x="62725" y="199796"/>
                </a:lnTo>
                <a:lnTo>
                  <a:pt x="45631" y="199796"/>
                </a:lnTo>
                <a:lnTo>
                  <a:pt x="17094" y="186613"/>
                </a:lnTo>
                <a:lnTo>
                  <a:pt x="17094" y="50380"/>
                </a:lnTo>
                <a:lnTo>
                  <a:pt x="66272" y="50380"/>
                </a:lnTo>
                <a:lnTo>
                  <a:pt x="41630" y="41236"/>
                </a:lnTo>
                <a:lnTo>
                  <a:pt x="184353" y="17462"/>
                </a:lnTo>
                <a:lnTo>
                  <a:pt x="238340" y="17462"/>
                </a:lnTo>
                <a:lnTo>
                  <a:pt x="186435" y="114"/>
                </a:lnTo>
                <a:lnTo>
                  <a:pt x="185026" y="0"/>
                </a:lnTo>
                <a:close/>
              </a:path>
              <a:path w="287629" h="241566">
                <a:moveTo>
                  <a:pt x="287287" y="50139"/>
                </a:moveTo>
                <a:lnTo>
                  <a:pt x="270179" y="50139"/>
                </a:lnTo>
                <a:lnTo>
                  <a:pt x="268706" y="185343"/>
                </a:lnTo>
                <a:lnTo>
                  <a:pt x="105206" y="222123"/>
                </a:lnTo>
                <a:lnTo>
                  <a:pt x="183124" y="222123"/>
                </a:lnTo>
                <a:lnTo>
                  <a:pt x="282930" y="199669"/>
                </a:lnTo>
                <a:lnTo>
                  <a:pt x="285699" y="196265"/>
                </a:lnTo>
                <a:lnTo>
                  <a:pt x="287287" y="50139"/>
                </a:lnTo>
                <a:close/>
              </a:path>
              <a:path w="287629" h="241566">
                <a:moveTo>
                  <a:pt x="168519" y="67310"/>
                </a:moveTo>
                <a:lnTo>
                  <a:pt x="62725" y="67310"/>
                </a:lnTo>
                <a:lnTo>
                  <a:pt x="88099" y="76720"/>
                </a:lnTo>
                <a:lnTo>
                  <a:pt x="88099" y="219430"/>
                </a:lnTo>
                <a:lnTo>
                  <a:pt x="105206" y="219430"/>
                </a:lnTo>
                <a:lnTo>
                  <a:pt x="105206" y="78003"/>
                </a:lnTo>
                <a:lnTo>
                  <a:pt x="168519" y="67310"/>
                </a:lnTo>
                <a:close/>
              </a:path>
              <a:path w="287629" h="241566">
                <a:moveTo>
                  <a:pt x="66272" y="50380"/>
                </a:moveTo>
                <a:lnTo>
                  <a:pt x="17094" y="50380"/>
                </a:lnTo>
                <a:lnTo>
                  <a:pt x="45631" y="60960"/>
                </a:lnTo>
                <a:lnTo>
                  <a:pt x="45631" y="199796"/>
                </a:lnTo>
                <a:lnTo>
                  <a:pt x="62725" y="199796"/>
                </a:lnTo>
                <a:lnTo>
                  <a:pt x="62725" y="67310"/>
                </a:lnTo>
                <a:lnTo>
                  <a:pt x="168519" y="67310"/>
                </a:lnTo>
                <a:lnTo>
                  <a:pt x="200175" y="61963"/>
                </a:lnTo>
                <a:lnTo>
                  <a:pt x="97485" y="61963"/>
                </a:lnTo>
                <a:lnTo>
                  <a:pt x="66272" y="50380"/>
                </a:lnTo>
                <a:close/>
              </a:path>
              <a:path w="287629" h="241566">
                <a:moveTo>
                  <a:pt x="238340" y="17462"/>
                </a:moveTo>
                <a:lnTo>
                  <a:pt x="184353" y="17462"/>
                </a:lnTo>
                <a:lnTo>
                  <a:pt x="243636" y="37274"/>
                </a:lnTo>
                <a:lnTo>
                  <a:pt x="97485" y="61963"/>
                </a:lnTo>
                <a:lnTo>
                  <a:pt x="200175" y="61963"/>
                </a:lnTo>
                <a:lnTo>
                  <a:pt x="270179" y="50139"/>
                </a:lnTo>
                <a:lnTo>
                  <a:pt x="287287" y="50139"/>
                </a:lnTo>
                <a:lnTo>
                  <a:pt x="287235" y="42887"/>
                </a:lnTo>
                <a:lnTo>
                  <a:pt x="287070" y="42189"/>
                </a:lnTo>
                <a:lnTo>
                  <a:pt x="287286" y="41198"/>
                </a:lnTo>
                <a:lnTo>
                  <a:pt x="287629" y="36753"/>
                </a:lnTo>
                <a:lnTo>
                  <a:pt x="285229" y="33134"/>
                </a:lnTo>
                <a:lnTo>
                  <a:pt x="238340" y="174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3757820" y="7062444"/>
            <a:ext cx="121450" cy="140055"/>
          </a:xfrm>
          <a:custGeom>
            <a:avLst/>
            <a:gdLst/>
            <a:ahLst/>
            <a:cxnLst/>
            <a:rect l="l" t="t" r="r" b="b"/>
            <a:pathLst>
              <a:path w="121450" h="140055">
                <a:moveTo>
                  <a:pt x="83819" y="7073"/>
                </a:moveTo>
                <a:lnTo>
                  <a:pt x="76276" y="7073"/>
                </a:lnTo>
                <a:lnTo>
                  <a:pt x="73202" y="10134"/>
                </a:lnTo>
                <a:lnTo>
                  <a:pt x="73202" y="120675"/>
                </a:lnTo>
                <a:lnTo>
                  <a:pt x="76276" y="123748"/>
                </a:lnTo>
                <a:lnTo>
                  <a:pt x="83819" y="123748"/>
                </a:lnTo>
                <a:lnTo>
                  <a:pt x="86893" y="120675"/>
                </a:lnTo>
                <a:lnTo>
                  <a:pt x="86893" y="10134"/>
                </a:lnTo>
                <a:lnTo>
                  <a:pt x="83819" y="7073"/>
                </a:lnTo>
                <a:close/>
              </a:path>
              <a:path w="121450" h="140055">
                <a:moveTo>
                  <a:pt x="118389" y="0"/>
                </a:moveTo>
                <a:lnTo>
                  <a:pt x="110820" y="0"/>
                </a:lnTo>
                <a:lnTo>
                  <a:pt x="107759" y="3073"/>
                </a:lnTo>
                <a:lnTo>
                  <a:pt x="107759" y="113614"/>
                </a:lnTo>
                <a:lnTo>
                  <a:pt x="110820" y="116674"/>
                </a:lnTo>
                <a:lnTo>
                  <a:pt x="118389" y="116674"/>
                </a:lnTo>
                <a:lnTo>
                  <a:pt x="121450" y="113614"/>
                </a:lnTo>
                <a:lnTo>
                  <a:pt x="121450" y="3073"/>
                </a:lnTo>
                <a:lnTo>
                  <a:pt x="118389" y="0"/>
                </a:lnTo>
                <a:close/>
              </a:path>
              <a:path w="121450" h="140055">
                <a:moveTo>
                  <a:pt x="47904" y="13423"/>
                </a:moveTo>
                <a:lnTo>
                  <a:pt x="40347" y="13423"/>
                </a:lnTo>
                <a:lnTo>
                  <a:pt x="37287" y="16484"/>
                </a:lnTo>
                <a:lnTo>
                  <a:pt x="37287" y="128435"/>
                </a:lnTo>
                <a:lnTo>
                  <a:pt x="40347" y="131495"/>
                </a:lnTo>
                <a:lnTo>
                  <a:pt x="47904" y="131495"/>
                </a:lnTo>
                <a:lnTo>
                  <a:pt x="50965" y="128435"/>
                </a:lnTo>
                <a:lnTo>
                  <a:pt x="50965" y="16484"/>
                </a:lnTo>
                <a:lnTo>
                  <a:pt x="47904" y="13423"/>
                </a:lnTo>
                <a:close/>
              </a:path>
              <a:path w="121450" h="140055">
                <a:moveTo>
                  <a:pt x="10617" y="20561"/>
                </a:moveTo>
                <a:lnTo>
                  <a:pt x="3060" y="20561"/>
                </a:lnTo>
                <a:lnTo>
                  <a:pt x="0" y="23634"/>
                </a:lnTo>
                <a:lnTo>
                  <a:pt x="0" y="136982"/>
                </a:lnTo>
                <a:lnTo>
                  <a:pt x="3060" y="140055"/>
                </a:lnTo>
                <a:lnTo>
                  <a:pt x="10617" y="140055"/>
                </a:lnTo>
                <a:lnTo>
                  <a:pt x="13677" y="136982"/>
                </a:lnTo>
                <a:lnTo>
                  <a:pt x="13677" y="23634"/>
                </a:lnTo>
                <a:lnTo>
                  <a:pt x="10617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4364136" y="7465959"/>
            <a:ext cx="368300" cy="1511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solidFill>
                  <a:srgbClr val="2160AD"/>
                </a:solidFill>
                <a:latin typeface="Adobe 黑体 Std R"/>
                <a:cs typeface="Adobe 黑体 Std R"/>
              </a:rPr>
              <a:t>超高效</a:t>
            </a:r>
            <a:endParaRPr sz="900">
              <a:latin typeface="Adobe 黑体 Std R"/>
              <a:cs typeface="Adobe 黑体 Std R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138176" y="7465959"/>
            <a:ext cx="368300" cy="1511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solidFill>
                  <a:srgbClr val="2160AD"/>
                </a:solidFill>
                <a:latin typeface="Adobe 黑体 Std R"/>
                <a:cs typeface="Adobe 黑体 Std R"/>
              </a:rPr>
              <a:t>超安全</a:t>
            </a:r>
            <a:endParaRPr sz="900">
              <a:latin typeface="Adobe 黑体 Std R"/>
              <a:cs typeface="Adobe 黑体 Std R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065788" y="6834795"/>
            <a:ext cx="512965" cy="512952"/>
          </a:xfrm>
          <a:custGeom>
            <a:avLst/>
            <a:gdLst/>
            <a:ahLst/>
            <a:cxnLst/>
            <a:rect l="l" t="t" r="r" b="b"/>
            <a:pathLst>
              <a:path w="512965" h="512952">
                <a:moveTo>
                  <a:pt x="256489" y="0"/>
                </a:moveTo>
                <a:lnTo>
                  <a:pt x="214885" y="3356"/>
                </a:lnTo>
                <a:lnTo>
                  <a:pt x="175418" y="13075"/>
                </a:lnTo>
                <a:lnTo>
                  <a:pt x="138617" y="28628"/>
                </a:lnTo>
                <a:lnTo>
                  <a:pt x="105009" y="49486"/>
                </a:lnTo>
                <a:lnTo>
                  <a:pt x="75123" y="75122"/>
                </a:lnTo>
                <a:lnTo>
                  <a:pt x="49487" y="105006"/>
                </a:lnTo>
                <a:lnTo>
                  <a:pt x="28628" y="138612"/>
                </a:lnTo>
                <a:lnTo>
                  <a:pt x="13075" y="175411"/>
                </a:lnTo>
                <a:lnTo>
                  <a:pt x="3356" y="214875"/>
                </a:lnTo>
                <a:lnTo>
                  <a:pt x="0" y="256476"/>
                </a:lnTo>
                <a:lnTo>
                  <a:pt x="850" y="277510"/>
                </a:lnTo>
                <a:lnTo>
                  <a:pt x="7454" y="318109"/>
                </a:lnTo>
                <a:lnTo>
                  <a:pt x="20156" y="356306"/>
                </a:lnTo>
                <a:lnTo>
                  <a:pt x="38427" y="391575"/>
                </a:lnTo>
                <a:lnTo>
                  <a:pt x="61741" y="423386"/>
                </a:lnTo>
                <a:lnTo>
                  <a:pt x="89568" y="451212"/>
                </a:lnTo>
                <a:lnTo>
                  <a:pt x="121381" y="474525"/>
                </a:lnTo>
                <a:lnTo>
                  <a:pt x="156651" y="492797"/>
                </a:lnTo>
                <a:lnTo>
                  <a:pt x="194851" y="505498"/>
                </a:lnTo>
                <a:lnTo>
                  <a:pt x="235452" y="512102"/>
                </a:lnTo>
                <a:lnTo>
                  <a:pt x="256489" y="512952"/>
                </a:lnTo>
                <a:lnTo>
                  <a:pt x="277523" y="512102"/>
                </a:lnTo>
                <a:lnTo>
                  <a:pt x="318121" y="505498"/>
                </a:lnTo>
                <a:lnTo>
                  <a:pt x="356319" y="492797"/>
                </a:lnTo>
                <a:lnTo>
                  <a:pt x="391587" y="474525"/>
                </a:lnTo>
                <a:lnTo>
                  <a:pt x="423399" y="451212"/>
                </a:lnTo>
                <a:lnTo>
                  <a:pt x="451225" y="423386"/>
                </a:lnTo>
                <a:lnTo>
                  <a:pt x="474538" y="391575"/>
                </a:lnTo>
                <a:lnTo>
                  <a:pt x="492809" y="356306"/>
                </a:lnTo>
                <a:lnTo>
                  <a:pt x="505511" y="318109"/>
                </a:lnTo>
                <a:lnTo>
                  <a:pt x="512115" y="277510"/>
                </a:lnTo>
                <a:lnTo>
                  <a:pt x="512965" y="256476"/>
                </a:lnTo>
                <a:lnTo>
                  <a:pt x="512115" y="235442"/>
                </a:lnTo>
                <a:lnTo>
                  <a:pt x="505511" y="194843"/>
                </a:lnTo>
                <a:lnTo>
                  <a:pt x="492809" y="156646"/>
                </a:lnTo>
                <a:lnTo>
                  <a:pt x="474538" y="121377"/>
                </a:lnTo>
                <a:lnTo>
                  <a:pt x="451225" y="89566"/>
                </a:lnTo>
                <a:lnTo>
                  <a:pt x="423399" y="61740"/>
                </a:lnTo>
                <a:lnTo>
                  <a:pt x="391587" y="38427"/>
                </a:lnTo>
                <a:lnTo>
                  <a:pt x="356319" y="20155"/>
                </a:lnTo>
                <a:lnTo>
                  <a:pt x="318121" y="7454"/>
                </a:lnTo>
                <a:lnTo>
                  <a:pt x="277523" y="850"/>
                </a:lnTo>
                <a:lnTo>
                  <a:pt x="256489" y="0"/>
                </a:lnTo>
                <a:close/>
              </a:path>
            </a:pathLst>
          </a:custGeom>
          <a:solidFill>
            <a:srgbClr val="2160A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5203906" y="6947803"/>
            <a:ext cx="236627" cy="286907"/>
          </a:xfrm>
          <a:custGeom>
            <a:avLst/>
            <a:gdLst/>
            <a:ahLst/>
            <a:cxnLst/>
            <a:rect l="l" t="t" r="r" b="b"/>
            <a:pathLst>
              <a:path w="236627" h="286907">
                <a:moveTo>
                  <a:pt x="118363" y="0"/>
                </a:moveTo>
                <a:lnTo>
                  <a:pt x="74840" y="3066"/>
                </a:lnTo>
                <a:lnTo>
                  <a:pt x="28872" y="13741"/>
                </a:lnTo>
                <a:lnTo>
                  <a:pt x="0" y="51536"/>
                </a:lnTo>
                <a:lnTo>
                  <a:pt x="619" y="188119"/>
                </a:lnTo>
                <a:lnTo>
                  <a:pt x="19799" y="221741"/>
                </a:lnTo>
                <a:lnTo>
                  <a:pt x="104757" y="284480"/>
                </a:lnTo>
                <a:lnTo>
                  <a:pt x="116976" y="286907"/>
                </a:lnTo>
                <a:lnTo>
                  <a:pt x="129360" y="285358"/>
                </a:lnTo>
                <a:lnTo>
                  <a:pt x="140411" y="279844"/>
                </a:lnTo>
                <a:lnTo>
                  <a:pt x="157980" y="266331"/>
                </a:lnTo>
                <a:lnTo>
                  <a:pt x="114092" y="266318"/>
                </a:lnTo>
                <a:lnTo>
                  <a:pt x="32306" y="204202"/>
                </a:lnTo>
                <a:lnTo>
                  <a:pt x="24792" y="193722"/>
                </a:lnTo>
                <a:lnTo>
                  <a:pt x="21526" y="181013"/>
                </a:lnTo>
                <a:lnTo>
                  <a:pt x="21526" y="44780"/>
                </a:lnTo>
                <a:lnTo>
                  <a:pt x="26733" y="37185"/>
                </a:lnTo>
                <a:lnTo>
                  <a:pt x="32143" y="35496"/>
                </a:lnTo>
                <a:lnTo>
                  <a:pt x="32981" y="35191"/>
                </a:lnTo>
                <a:lnTo>
                  <a:pt x="79088" y="24199"/>
                </a:lnTo>
                <a:lnTo>
                  <a:pt x="118363" y="21513"/>
                </a:lnTo>
                <a:lnTo>
                  <a:pt x="222382" y="21513"/>
                </a:lnTo>
                <a:lnTo>
                  <a:pt x="211518" y="15112"/>
                </a:lnTo>
                <a:lnTo>
                  <a:pt x="170026" y="4355"/>
                </a:lnTo>
                <a:lnTo>
                  <a:pt x="131894" y="291"/>
                </a:lnTo>
                <a:lnTo>
                  <a:pt x="118363" y="0"/>
                </a:lnTo>
                <a:close/>
              </a:path>
              <a:path w="236627" h="286907">
                <a:moveTo>
                  <a:pt x="222382" y="21513"/>
                </a:moveTo>
                <a:lnTo>
                  <a:pt x="118363" y="21513"/>
                </a:lnTo>
                <a:lnTo>
                  <a:pt x="131228" y="21796"/>
                </a:lnTo>
                <a:lnTo>
                  <a:pt x="144351" y="22677"/>
                </a:lnTo>
                <a:lnTo>
                  <a:pt x="186651" y="29806"/>
                </a:lnTo>
                <a:lnTo>
                  <a:pt x="204444" y="35445"/>
                </a:lnTo>
                <a:lnTo>
                  <a:pt x="209956" y="37249"/>
                </a:lnTo>
                <a:lnTo>
                  <a:pt x="215152" y="44780"/>
                </a:lnTo>
                <a:lnTo>
                  <a:pt x="215201" y="181697"/>
                </a:lnTo>
                <a:lnTo>
                  <a:pt x="211606" y="194473"/>
                </a:lnTo>
                <a:lnTo>
                  <a:pt x="203936" y="204596"/>
                </a:lnTo>
                <a:lnTo>
                  <a:pt x="122631" y="266318"/>
                </a:lnTo>
                <a:lnTo>
                  <a:pt x="114109" y="266331"/>
                </a:lnTo>
                <a:lnTo>
                  <a:pt x="157997" y="266318"/>
                </a:lnTo>
                <a:lnTo>
                  <a:pt x="222096" y="217020"/>
                </a:lnTo>
                <a:lnTo>
                  <a:pt x="229735" y="206247"/>
                </a:lnTo>
                <a:lnTo>
                  <a:pt x="234857" y="193722"/>
                </a:lnTo>
                <a:lnTo>
                  <a:pt x="236627" y="181697"/>
                </a:lnTo>
                <a:lnTo>
                  <a:pt x="236508" y="132626"/>
                </a:lnTo>
                <a:lnTo>
                  <a:pt x="236140" y="51536"/>
                </a:lnTo>
                <a:lnTo>
                  <a:pt x="236032" y="44780"/>
                </a:lnTo>
                <a:lnTo>
                  <a:pt x="231375" y="32266"/>
                </a:lnTo>
                <a:lnTo>
                  <a:pt x="222832" y="21779"/>
                </a:lnTo>
                <a:lnTo>
                  <a:pt x="222382" y="21513"/>
                </a:lnTo>
                <a:close/>
              </a:path>
              <a:path w="236627" h="286907">
                <a:moveTo>
                  <a:pt x="67792" y="117246"/>
                </a:moveTo>
                <a:lnTo>
                  <a:pt x="60985" y="117322"/>
                </a:lnTo>
                <a:lnTo>
                  <a:pt x="52654" y="125806"/>
                </a:lnTo>
                <a:lnTo>
                  <a:pt x="52730" y="132626"/>
                </a:lnTo>
                <a:lnTo>
                  <a:pt x="56972" y="136778"/>
                </a:lnTo>
                <a:lnTo>
                  <a:pt x="97154" y="176809"/>
                </a:lnTo>
                <a:lnTo>
                  <a:pt x="103962" y="176796"/>
                </a:lnTo>
                <a:lnTo>
                  <a:pt x="130932" y="149783"/>
                </a:lnTo>
                <a:lnTo>
                  <a:pt x="100520" y="149783"/>
                </a:lnTo>
                <a:lnTo>
                  <a:pt x="72161" y="121538"/>
                </a:lnTo>
                <a:lnTo>
                  <a:pt x="67792" y="117246"/>
                </a:lnTo>
                <a:close/>
              </a:path>
              <a:path w="236627" h="286907">
                <a:moveTo>
                  <a:pt x="175564" y="81432"/>
                </a:moveTo>
                <a:lnTo>
                  <a:pt x="168757" y="81445"/>
                </a:lnTo>
                <a:lnTo>
                  <a:pt x="100520" y="149783"/>
                </a:lnTo>
                <a:lnTo>
                  <a:pt x="130932" y="149783"/>
                </a:lnTo>
                <a:lnTo>
                  <a:pt x="183984" y="96646"/>
                </a:lnTo>
                <a:lnTo>
                  <a:pt x="183972" y="89839"/>
                </a:lnTo>
                <a:lnTo>
                  <a:pt x="175564" y="8143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740549" y="1631505"/>
            <a:ext cx="1044575" cy="3028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380"/>
              </a:lnSpc>
            </a:pPr>
            <a:r>
              <a:rPr sz="2000" dirty="0" smtClean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并网产品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05067" y="2031007"/>
            <a:ext cx="432816" cy="0"/>
          </a:xfrm>
          <a:custGeom>
            <a:avLst/>
            <a:gdLst/>
            <a:ahLst/>
            <a:cxnLst/>
            <a:rect l="l" t="t" r="r" b="b"/>
            <a:pathLst>
              <a:path w="432816">
                <a:moveTo>
                  <a:pt x="0" y="0"/>
                </a:moveTo>
                <a:lnTo>
                  <a:pt x="432816" y="0"/>
                </a:lnTo>
              </a:path>
            </a:pathLst>
          </a:custGeom>
          <a:ln w="56134">
            <a:solidFill>
              <a:srgbClr val="FFC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5980986" y="6970221"/>
            <a:ext cx="254207" cy="25420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5806316" y="7824566"/>
            <a:ext cx="538449" cy="3850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655048" y="8792954"/>
            <a:ext cx="2352562" cy="118037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775994" cy="1046853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266848" y="183696"/>
            <a:ext cx="7213320" cy="9944214"/>
          </a:xfrm>
          <a:custGeom>
            <a:avLst/>
            <a:gdLst/>
            <a:ahLst/>
            <a:cxnLst/>
            <a:rect l="l" t="t" r="r" b="b"/>
            <a:pathLst>
              <a:path w="7213320" h="9944214">
                <a:moveTo>
                  <a:pt x="7033895" y="0"/>
                </a:moveTo>
                <a:lnTo>
                  <a:pt x="164987" y="572"/>
                </a:lnTo>
                <a:lnTo>
                  <a:pt x="122930" y="9075"/>
                </a:lnTo>
                <a:lnTo>
                  <a:pt x="85068" y="26786"/>
                </a:lnTo>
                <a:lnTo>
                  <a:pt x="52653" y="52453"/>
                </a:lnTo>
                <a:lnTo>
                  <a:pt x="26935" y="84827"/>
                </a:lnTo>
                <a:lnTo>
                  <a:pt x="9165" y="122658"/>
                </a:lnTo>
                <a:lnTo>
                  <a:pt x="596" y="164694"/>
                </a:lnTo>
                <a:lnTo>
                  <a:pt x="0" y="179425"/>
                </a:lnTo>
                <a:lnTo>
                  <a:pt x="570" y="9764801"/>
                </a:lnTo>
                <a:lnTo>
                  <a:pt x="5155" y="9807672"/>
                </a:lnTo>
                <a:lnTo>
                  <a:pt x="19936" y="9847072"/>
                </a:lnTo>
                <a:lnTo>
                  <a:pt x="43091" y="9881441"/>
                </a:lnTo>
                <a:lnTo>
                  <a:pt x="73370" y="9909529"/>
                </a:lnTo>
                <a:lnTo>
                  <a:pt x="109521" y="9930086"/>
                </a:lnTo>
                <a:lnTo>
                  <a:pt x="150294" y="9941861"/>
                </a:lnTo>
                <a:lnTo>
                  <a:pt x="179425" y="9944214"/>
                </a:lnTo>
                <a:lnTo>
                  <a:pt x="7033895" y="9944214"/>
                </a:lnTo>
                <a:lnTo>
                  <a:pt x="7076771" y="9939059"/>
                </a:lnTo>
                <a:lnTo>
                  <a:pt x="7116174" y="9924280"/>
                </a:lnTo>
                <a:lnTo>
                  <a:pt x="7150545" y="9901128"/>
                </a:lnTo>
                <a:lnTo>
                  <a:pt x="7178635" y="9870851"/>
                </a:lnTo>
                <a:lnTo>
                  <a:pt x="7199192" y="9834703"/>
                </a:lnTo>
                <a:lnTo>
                  <a:pt x="7210967" y="9793932"/>
                </a:lnTo>
                <a:lnTo>
                  <a:pt x="7213320" y="9764801"/>
                </a:lnTo>
                <a:lnTo>
                  <a:pt x="7212748" y="179425"/>
                </a:lnTo>
                <a:lnTo>
                  <a:pt x="7208164" y="136541"/>
                </a:lnTo>
                <a:lnTo>
                  <a:pt x="7193383" y="97140"/>
                </a:lnTo>
                <a:lnTo>
                  <a:pt x="7170229" y="62770"/>
                </a:lnTo>
                <a:lnTo>
                  <a:pt x="7139952" y="34682"/>
                </a:lnTo>
                <a:lnTo>
                  <a:pt x="7103801" y="14126"/>
                </a:lnTo>
                <a:lnTo>
                  <a:pt x="7063028" y="2352"/>
                </a:lnTo>
                <a:lnTo>
                  <a:pt x="70338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48577" y="165417"/>
            <a:ext cx="7249871" cy="99807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93811" y="5926437"/>
            <a:ext cx="289052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600" spc="2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-S</a:t>
            </a:r>
            <a:r>
              <a:rPr sz="600" spc="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T</a:t>
            </a:r>
            <a:r>
              <a:rPr sz="600" spc="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C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2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:辐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1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照度1.000</a:t>
            </a:r>
            <a:r>
              <a:rPr sz="600" spc="-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W</a:t>
            </a:r>
            <a:r>
              <a:rPr sz="600" spc="-3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/</a:t>
            </a:r>
            <a:r>
              <a:rPr sz="600" spc="-1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m²,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3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电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2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池温度25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-3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℃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1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,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1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大气质量AM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1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1.5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1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,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3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根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据EN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15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60904-3。</a:t>
            </a:r>
            <a:endParaRPr sz="600">
              <a:latin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5066" y="4811156"/>
            <a:ext cx="5199380" cy="106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600" spc="3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一此规格书只是用来进行不同容量的系统的对比，</a:t>
            </a:r>
            <a:r>
              <a:rPr sz="600" spc="2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sz="600" spc="30" dirty="0" smtClean="0">
                <a:solidFill>
                  <a:srgbClr val="595757"/>
                </a:solidFill>
                <a:latin typeface="Microsoft JhengHei" panose="020B0604030504040204" charset="-120"/>
                <a:cs typeface="Microsoft JhengHei" panose="020B0604030504040204" charset="-120"/>
              </a:rPr>
              <a:t>英辰还可根据客户的个性化需求，设计不同规格参数的方案，提供各种规格组件及相配套产品。</a:t>
            </a:r>
            <a:endParaRPr sz="600">
              <a:latin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300762" y="9695860"/>
            <a:ext cx="939151" cy="2505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901230" y="9655188"/>
            <a:ext cx="883285" cy="314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50" dirty="0" smtClean="0">
                <a:solidFill>
                  <a:srgbClr val="231916"/>
                </a:solidFill>
                <a:latin typeface="Adobe 黑体 Std R"/>
                <a:cs typeface="Adobe 黑体 Std R"/>
              </a:rPr>
              <a:t>全国服务热线</a:t>
            </a:r>
            <a:endParaRPr sz="550">
              <a:latin typeface="Adobe 黑体 Std R"/>
              <a:cs typeface="Adobe 黑体 Std R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+86</a:t>
            </a: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 </a:t>
            </a: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0312-863-1030</a:t>
            </a:r>
            <a:endParaRPr sz="700">
              <a:latin typeface="Microsoft YaHei UI" panose="020B0503020204020204" charset="-122"/>
              <a:cs typeface="Microsoft YaHei UI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+86</a:t>
            </a: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 </a:t>
            </a: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0312-751-0203</a:t>
            </a:r>
            <a:endParaRPr sz="700">
              <a:latin typeface="Microsoft YaHei UI" panose="020B0503020204020204" charset="-122"/>
              <a:cs typeface="Microsoft YaHei UI" panose="020B0503020204020204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88172" y="9609116"/>
            <a:ext cx="387873" cy="3878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512083" y="9698279"/>
            <a:ext cx="864235" cy="22732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30" dirty="0" smtClean="0">
                <a:solidFill>
                  <a:srgbClr val="00007F"/>
                </a:solidFill>
                <a:latin typeface="Adobe 黑体 Std R"/>
                <a:cs typeface="Adobe 黑体 Std R"/>
              </a:rPr>
              <a:t>YC</a:t>
            </a:r>
            <a:r>
              <a:rPr sz="1400" spc="60" dirty="0" smtClean="0">
                <a:solidFill>
                  <a:srgbClr val="00007F"/>
                </a:solidFill>
                <a:latin typeface="Adobe 黑体 Std R"/>
                <a:cs typeface="Adobe 黑体 Std R"/>
              </a:rPr>
              <a:t> </a:t>
            </a:r>
            <a:r>
              <a:rPr sz="1400" spc="40" dirty="0" smtClean="0">
                <a:solidFill>
                  <a:srgbClr val="00007F"/>
                </a:solidFill>
                <a:latin typeface="Adobe 黑体 Std R"/>
                <a:cs typeface="Adobe 黑体 Std R"/>
              </a:rPr>
              <a:t>SOLAR</a:t>
            </a:r>
            <a:endParaRPr sz="1400">
              <a:latin typeface="Adobe 黑体 Std R"/>
              <a:cs typeface="Adobe 黑体 Std R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048595" y="9711163"/>
            <a:ext cx="217329" cy="2208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2287470" y="9711163"/>
            <a:ext cx="217329" cy="2196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2526344" y="9711163"/>
            <a:ext cx="217329" cy="2208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2765227" y="9711163"/>
            <a:ext cx="217322" cy="2208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3004101" y="9711163"/>
            <a:ext cx="217322" cy="2208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3242975" y="9711163"/>
            <a:ext cx="217323" cy="2208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69595" y="4963528"/>
          <a:ext cx="6813626" cy="872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2252"/>
                <a:gridCol w="774458"/>
                <a:gridCol w="774457"/>
                <a:gridCol w="774458"/>
                <a:gridCol w="774458"/>
                <a:gridCol w="774463"/>
                <a:gridCol w="774452"/>
                <a:gridCol w="1238622"/>
              </a:tblGrid>
              <a:tr h="297751">
                <a:tc gridSpan="8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1000" b="1" dirty="0" smtClean="0">
                          <a:solidFill>
                            <a:srgbClr val="FFFFFF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组件</a:t>
                      </a:r>
                      <a:endParaRPr sz="10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solidFill>
                      <a:srgbClr val="1C5BA0"/>
                    </a:solidFill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7933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型号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R w="7162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304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峰值功率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组件效率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99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开路电压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26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峰值电压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891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短路电流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工作电流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052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规格尺寸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290074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C430NDF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7162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924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430W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22.30%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733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38.45V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31.9V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14.31A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764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13.53A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R w="7162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1722*1134*30mm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162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69385" y="394436"/>
          <a:ext cx="6811460" cy="43351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121"/>
                <a:gridCol w="944878"/>
                <a:gridCol w="944879"/>
                <a:gridCol w="944883"/>
                <a:gridCol w="944873"/>
                <a:gridCol w="944883"/>
                <a:gridCol w="1159089"/>
              </a:tblGrid>
              <a:tr h="287019">
                <a:tc gridSpan="7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1000" b="1" dirty="0" smtClean="0">
                          <a:solidFill>
                            <a:srgbClr val="FFFFFF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系统</a:t>
                      </a:r>
                      <a:endParaRPr sz="10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solidFill>
                      <a:srgbClr val="1C5BA0"/>
                    </a:solidFill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83051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型号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638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系统容量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447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组件型号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组件块数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46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逆变器型号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交流配电箱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参考屋顶面积（</a:t>
                      </a:r>
                      <a:r>
                        <a:rPr sz="900" spc="-5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m</a:t>
                      </a:r>
                      <a:r>
                        <a:rPr sz="750" spc="0" baseline="330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）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rowSpan="3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C5K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3.44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12">
                  <a:txBody>
                    <a:bodyPr/>
                    <a:lstStyle/>
                    <a:p>
                      <a:pPr marL="218440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C430NDF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8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30416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CIN5K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275590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CDB5K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18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vMerge="1"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4.3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10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24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59">
                <a:tc vMerge="1"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5.16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12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28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rowSpan="3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C8K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6.02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14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30416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CIN8K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275590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CDB8K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34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9207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vMerge="1"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6.88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16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40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vMerge="1"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8.6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20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44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C10K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10.32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24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1780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CIN10K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20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CDB10K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50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9207">
                      <a:solidFill>
                        <a:srgbClr val="1C5BA0"/>
                      </a:solidFill>
                      <a:prstDash val="solid"/>
                    </a:lnT>
                    <a:lnB w="9207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rowSpan="3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C12K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385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11.18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26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271780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CIN12K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194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24320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CDB12K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194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55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9207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66">
                <a:tc vMerge="1"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12.9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32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30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32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194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194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60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9232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vMerge="1"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14.62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34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9194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194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207">
                      <a:solidFill>
                        <a:srgbClr val="1C5BA0"/>
                      </a:solidFill>
                      <a:prstDash val="solid"/>
                    </a:lnT>
                    <a:lnB w="9194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65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10668">
                      <a:solidFill>
                        <a:srgbClr val="1C5BA0"/>
                      </a:solidFill>
                      <a:prstDash val="solid"/>
                    </a:lnT>
                    <a:lnB w="9194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72">
                <a:tc rowSpan="2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spc="-5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C15K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15.48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36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194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71780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CIN15K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194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4320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CDB15K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194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70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9194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313366">
                <a:tc vMerge="1">
                  <a:tcPr marL="0" marR="0" marT="0" marB="0">
                    <a:lnR w="7493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16.34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38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194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R w="7493">
                      <a:solidFill>
                        <a:srgbClr val="1C5BA0"/>
                      </a:solidFill>
                      <a:prstDash val="solid"/>
                    </a:lnR>
                    <a:lnT w="9194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76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7493">
                      <a:solidFill>
                        <a:srgbClr val="1C5BA0"/>
                      </a:solidFill>
                      <a:prstDash val="solid"/>
                    </a:lnL>
                    <a:lnT w="10668">
                      <a:solidFill>
                        <a:srgbClr val="1C5BA0"/>
                      </a:solidFill>
                      <a:prstDash val="solid"/>
                    </a:lnT>
                    <a:lnB w="9232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469588" y="6078804"/>
          <a:ext cx="6813645" cy="3190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2252"/>
                <a:gridCol w="425034"/>
                <a:gridCol w="553237"/>
                <a:gridCol w="891103"/>
                <a:gridCol w="1065428"/>
                <a:gridCol w="212514"/>
                <a:gridCol w="736066"/>
                <a:gridCol w="805272"/>
                <a:gridCol w="1196714"/>
              </a:tblGrid>
              <a:tr h="288556">
                <a:tc gridSpan="9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1000" b="1" dirty="0" smtClean="0">
                          <a:solidFill>
                            <a:srgbClr val="FFFFFF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逆变器</a:t>
                      </a:r>
                      <a:endParaRPr sz="10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solidFill>
                      <a:srgbClr val="1C5BA0"/>
                    </a:solidFill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91598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型号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最大直流输入电压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MPPT电压范围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MPPT及组串数量</a:t>
                      </a:r>
                      <a:endParaRPr sz="9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4828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输出电压</a:t>
                      </a:r>
                      <a:endParaRPr sz="9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额定交流电流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规格尺寸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289896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CIN5K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603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600V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80-550V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 marL="5778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2/2</a:t>
                      </a:r>
                      <a:endParaRPr sz="9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220/230/240</a:t>
                      </a:r>
                      <a:endParaRPr sz="9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21.7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402*453*148mm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289896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CIN8K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marL="33083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1100V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4" hMerge="1">
                  <a:tcPr marL="0" marR="0" marT="0" marB="0"/>
                </a:tc>
                <a:tc rowSpan="4"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140-1000V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marL="12763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380/400/440</a:t>
                      </a:r>
                      <a:endParaRPr sz="9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4"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11.6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370*480*183.5mm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289896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CIN10K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gridSpan="2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hMerge="1">
                  <a:tcPr marL="0" marR="0" marT="0" marB="0"/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gridSpan="2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14.5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68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289896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CIN12K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gridSpan="2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hMerge="1">
                  <a:tcPr marL="0" marR="0" marT="0" marB="0"/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gridSpan="2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17.4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289902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spc="-45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Y</a:t>
                      </a:r>
                      <a:r>
                        <a:rPr sz="900" spc="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CIN15K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gridSpan="2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hMerge="1">
                  <a:tcPr marL="0" marR="0" marT="0" marB="0"/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gridSpan="2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21.7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vMerge="1"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T w="10668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</a:tr>
              <a:tr h="287369">
                <a:tc gridSpan="9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1000" b="1" dirty="0" smtClean="0">
                          <a:solidFill>
                            <a:srgbClr val="FFFFFF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辅材</a:t>
                      </a:r>
                      <a:endParaRPr sz="10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T w="10680">
                      <a:solidFill>
                        <a:srgbClr val="1C5BA0"/>
                      </a:solidFill>
                      <a:prstDash val="solid"/>
                    </a:lnT>
                    <a:solidFill>
                      <a:srgbClr val="1C5BA0"/>
                    </a:solidFill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87000">
                <a:tc gridSpan="2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类别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09855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型号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规格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87019">
                <a:tc gridSpan="2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支架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01282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阳极氧化铝型材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974090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2.35m-2.0mm-6005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94551">
                <a:tc gridSpan="2"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Microsoft JhengHei" panose="020B0604030504040204" charset="-120"/>
                          <a:cs typeface="Microsoft JhengHei" panose="020B0604030504040204" charset="-120"/>
                        </a:rPr>
                        <a:t>线缆</a:t>
                      </a:r>
                      <a:endParaRPr sz="900">
                        <a:latin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0" marR="0" marT="0" marB="0"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80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H1Z2Z2-K</a:t>
                      </a:r>
                      <a:endParaRPr sz="9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R w="6350">
                      <a:solidFill>
                        <a:srgbClr val="1C5BA0"/>
                      </a:solidFill>
                      <a:prstDash val="solid"/>
                    </a:lnR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</a:pPr>
                      <a:r>
                        <a:rPr sz="9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100m-4mm</a:t>
                      </a:r>
                      <a:r>
                        <a:rPr sz="750" baseline="33000" dirty="0" smtClean="0">
                          <a:solidFill>
                            <a:srgbClr val="231815"/>
                          </a:solidFill>
                          <a:latin typeface="Adobe 黑体 Std R"/>
                          <a:cs typeface="Adobe 黑体 Std R"/>
                        </a:rPr>
                        <a:t>2</a:t>
                      </a:r>
                      <a:endParaRPr sz="750" baseline="330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6350">
                      <a:solidFill>
                        <a:srgbClr val="1C5BA0"/>
                      </a:solidFill>
                      <a:prstDash val="solid"/>
                    </a:lnL>
                    <a:lnT w="10680">
                      <a:solidFill>
                        <a:srgbClr val="1C5BA0"/>
                      </a:solidFill>
                      <a:prstDash val="solid"/>
                    </a:lnT>
                    <a:lnB w="10680">
                      <a:solidFill>
                        <a:srgbClr val="1C5BA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87" y="0"/>
            <a:ext cx="7753607" cy="775048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097168"/>
            <a:ext cx="7772869" cy="43788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1286292" y="6988119"/>
            <a:ext cx="512953" cy="512952"/>
          </a:xfrm>
          <a:custGeom>
            <a:avLst/>
            <a:gdLst/>
            <a:ahLst/>
            <a:cxnLst/>
            <a:rect l="l" t="t" r="r" b="b"/>
            <a:pathLst>
              <a:path w="512952" h="512952">
                <a:moveTo>
                  <a:pt x="256476" y="0"/>
                </a:moveTo>
                <a:lnTo>
                  <a:pt x="214872" y="3356"/>
                </a:lnTo>
                <a:lnTo>
                  <a:pt x="175407" y="13075"/>
                </a:lnTo>
                <a:lnTo>
                  <a:pt x="138607" y="28628"/>
                </a:lnTo>
                <a:lnTo>
                  <a:pt x="105001" y="49486"/>
                </a:lnTo>
                <a:lnTo>
                  <a:pt x="75117" y="75122"/>
                </a:lnTo>
                <a:lnTo>
                  <a:pt x="49482" y="105006"/>
                </a:lnTo>
                <a:lnTo>
                  <a:pt x="28625" y="138612"/>
                </a:lnTo>
                <a:lnTo>
                  <a:pt x="13074" y="175411"/>
                </a:lnTo>
                <a:lnTo>
                  <a:pt x="3356" y="214875"/>
                </a:lnTo>
                <a:lnTo>
                  <a:pt x="0" y="256476"/>
                </a:lnTo>
                <a:lnTo>
                  <a:pt x="850" y="277510"/>
                </a:lnTo>
                <a:lnTo>
                  <a:pt x="7453" y="318109"/>
                </a:lnTo>
                <a:lnTo>
                  <a:pt x="20154" y="356306"/>
                </a:lnTo>
                <a:lnTo>
                  <a:pt x="38424" y="391575"/>
                </a:lnTo>
                <a:lnTo>
                  <a:pt x="61735" y="423386"/>
                </a:lnTo>
                <a:lnTo>
                  <a:pt x="89561" y="451212"/>
                </a:lnTo>
                <a:lnTo>
                  <a:pt x="121372" y="474525"/>
                </a:lnTo>
                <a:lnTo>
                  <a:pt x="156641" y="492797"/>
                </a:lnTo>
                <a:lnTo>
                  <a:pt x="194839" y="505498"/>
                </a:lnTo>
                <a:lnTo>
                  <a:pt x="235440" y="512102"/>
                </a:lnTo>
                <a:lnTo>
                  <a:pt x="256476" y="512952"/>
                </a:lnTo>
                <a:lnTo>
                  <a:pt x="277510" y="512102"/>
                </a:lnTo>
                <a:lnTo>
                  <a:pt x="318109" y="505498"/>
                </a:lnTo>
                <a:lnTo>
                  <a:pt x="356306" y="492797"/>
                </a:lnTo>
                <a:lnTo>
                  <a:pt x="391575" y="474525"/>
                </a:lnTo>
                <a:lnTo>
                  <a:pt x="423386" y="451212"/>
                </a:lnTo>
                <a:lnTo>
                  <a:pt x="451212" y="423386"/>
                </a:lnTo>
                <a:lnTo>
                  <a:pt x="474525" y="391575"/>
                </a:lnTo>
                <a:lnTo>
                  <a:pt x="492797" y="356306"/>
                </a:lnTo>
                <a:lnTo>
                  <a:pt x="505498" y="318109"/>
                </a:lnTo>
                <a:lnTo>
                  <a:pt x="512102" y="277510"/>
                </a:lnTo>
                <a:lnTo>
                  <a:pt x="512953" y="256476"/>
                </a:lnTo>
                <a:lnTo>
                  <a:pt x="512102" y="235442"/>
                </a:lnTo>
                <a:lnTo>
                  <a:pt x="505498" y="194843"/>
                </a:lnTo>
                <a:lnTo>
                  <a:pt x="492797" y="156646"/>
                </a:lnTo>
                <a:lnTo>
                  <a:pt x="474525" y="121377"/>
                </a:lnTo>
                <a:lnTo>
                  <a:pt x="451212" y="89566"/>
                </a:lnTo>
                <a:lnTo>
                  <a:pt x="423386" y="61740"/>
                </a:lnTo>
                <a:lnTo>
                  <a:pt x="391575" y="38427"/>
                </a:lnTo>
                <a:lnTo>
                  <a:pt x="356306" y="20155"/>
                </a:lnTo>
                <a:lnTo>
                  <a:pt x="318109" y="7454"/>
                </a:lnTo>
                <a:lnTo>
                  <a:pt x="277510" y="850"/>
                </a:lnTo>
                <a:lnTo>
                  <a:pt x="256476" y="0"/>
                </a:lnTo>
                <a:close/>
              </a:path>
            </a:pathLst>
          </a:custGeom>
          <a:solidFill>
            <a:srgbClr val="2160A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4832" y="7108657"/>
            <a:ext cx="235877" cy="271881"/>
          </a:xfrm>
          <a:custGeom>
            <a:avLst/>
            <a:gdLst/>
            <a:ahLst/>
            <a:cxnLst/>
            <a:rect l="l" t="t" r="r" b="b"/>
            <a:pathLst>
              <a:path w="235877" h="271881">
                <a:moveTo>
                  <a:pt x="107975" y="118795"/>
                </a:moveTo>
                <a:lnTo>
                  <a:pt x="107708" y="271843"/>
                </a:lnTo>
                <a:lnTo>
                  <a:pt x="127292" y="271881"/>
                </a:lnTo>
                <a:lnTo>
                  <a:pt x="127558" y="118833"/>
                </a:lnTo>
                <a:lnTo>
                  <a:pt x="107975" y="118795"/>
                </a:lnTo>
                <a:close/>
              </a:path>
              <a:path w="235877" h="271881">
                <a:moveTo>
                  <a:pt x="117843" y="0"/>
                </a:moveTo>
                <a:lnTo>
                  <a:pt x="59639" y="59664"/>
                </a:lnTo>
                <a:lnTo>
                  <a:pt x="59728" y="107645"/>
                </a:lnTo>
                <a:lnTo>
                  <a:pt x="0" y="167373"/>
                </a:lnTo>
                <a:lnTo>
                  <a:pt x="0" y="210248"/>
                </a:lnTo>
                <a:lnTo>
                  <a:pt x="59842" y="210248"/>
                </a:lnTo>
                <a:lnTo>
                  <a:pt x="59842" y="238340"/>
                </a:lnTo>
                <a:lnTo>
                  <a:pt x="79425" y="238340"/>
                </a:lnTo>
                <a:lnTo>
                  <a:pt x="79476" y="190665"/>
                </a:lnTo>
                <a:lnTo>
                  <a:pt x="19583" y="190665"/>
                </a:lnTo>
                <a:lnTo>
                  <a:pt x="19583" y="175488"/>
                </a:lnTo>
                <a:lnTo>
                  <a:pt x="59778" y="135293"/>
                </a:lnTo>
                <a:lnTo>
                  <a:pt x="79367" y="135293"/>
                </a:lnTo>
                <a:lnTo>
                  <a:pt x="79235" y="67614"/>
                </a:lnTo>
                <a:lnTo>
                  <a:pt x="117843" y="28041"/>
                </a:lnTo>
                <a:lnTo>
                  <a:pt x="145192" y="28041"/>
                </a:lnTo>
                <a:lnTo>
                  <a:pt x="117843" y="0"/>
                </a:lnTo>
                <a:close/>
              </a:path>
              <a:path w="235877" h="271881">
                <a:moveTo>
                  <a:pt x="145192" y="28041"/>
                </a:moveTo>
                <a:lnTo>
                  <a:pt x="117843" y="28041"/>
                </a:lnTo>
                <a:lnTo>
                  <a:pt x="156438" y="67614"/>
                </a:lnTo>
                <a:lnTo>
                  <a:pt x="156336" y="238340"/>
                </a:lnTo>
                <a:lnTo>
                  <a:pt x="175920" y="238340"/>
                </a:lnTo>
                <a:lnTo>
                  <a:pt x="175920" y="210502"/>
                </a:lnTo>
                <a:lnTo>
                  <a:pt x="235877" y="210502"/>
                </a:lnTo>
                <a:lnTo>
                  <a:pt x="235877" y="190919"/>
                </a:lnTo>
                <a:lnTo>
                  <a:pt x="176034" y="190919"/>
                </a:lnTo>
                <a:lnTo>
                  <a:pt x="176034" y="135242"/>
                </a:lnTo>
                <a:lnTo>
                  <a:pt x="203746" y="135242"/>
                </a:lnTo>
                <a:lnTo>
                  <a:pt x="176148" y="107645"/>
                </a:lnTo>
                <a:lnTo>
                  <a:pt x="176034" y="59664"/>
                </a:lnTo>
                <a:lnTo>
                  <a:pt x="145192" y="28041"/>
                </a:lnTo>
                <a:close/>
              </a:path>
              <a:path w="235877" h="271881">
                <a:moveTo>
                  <a:pt x="203746" y="135242"/>
                </a:moveTo>
                <a:lnTo>
                  <a:pt x="176034" y="135242"/>
                </a:lnTo>
                <a:lnTo>
                  <a:pt x="216280" y="175488"/>
                </a:lnTo>
                <a:lnTo>
                  <a:pt x="216293" y="190919"/>
                </a:lnTo>
                <a:lnTo>
                  <a:pt x="235877" y="190919"/>
                </a:lnTo>
                <a:lnTo>
                  <a:pt x="235877" y="167373"/>
                </a:lnTo>
                <a:lnTo>
                  <a:pt x="203746" y="135242"/>
                </a:lnTo>
                <a:close/>
              </a:path>
              <a:path w="235877" h="271881">
                <a:moveTo>
                  <a:pt x="79367" y="135293"/>
                </a:moveTo>
                <a:lnTo>
                  <a:pt x="59778" y="135293"/>
                </a:lnTo>
                <a:lnTo>
                  <a:pt x="59893" y="190665"/>
                </a:lnTo>
                <a:lnTo>
                  <a:pt x="79476" y="190665"/>
                </a:lnTo>
                <a:lnTo>
                  <a:pt x="79367" y="1352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62865" y="7801597"/>
            <a:ext cx="596900" cy="1511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solidFill>
                  <a:srgbClr val="2160AD"/>
                </a:solidFill>
                <a:latin typeface="Adobe 黑体 Std R"/>
                <a:cs typeface="Adobe 黑体 Std R"/>
              </a:rPr>
              <a:t>超高集成度</a:t>
            </a:r>
            <a:endParaRPr sz="900">
              <a:latin typeface="Adobe 黑体 Std R"/>
              <a:cs typeface="Adobe 黑体 Std 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89213" y="7801597"/>
            <a:ext cx="596900" cy="1511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solidFill>
                  <a:srgbClr val="2160AD"/>
                </a:solidFill>
                <a:latin typeface="Adobe 黑体 Std R"/>
                <a:cs typeface="Adobe 黑体 Std R"/>
              </a:rPr>
              <a:t>超便捷安装</a:t>
            </a:r>
            <a:endParaRPr sz="900">
              <a:latin typeface="Adobe 黑体 Std R"/>
              <a:cs typeface="Adobe 黑体 Std R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838669" y="6991318"/>
            <a:ext cx="512952" cy="512940"/>
          </a:xfrm>
          <a:custGeom>
            <a:avLst/>
            <a:gdLst/>
            <a:ahLst/>
            <a:cxnLst/>
            <a:rect l="l" t="t" r="r" b="b"/>
            <a:pathLst>
              <a:path w="512952" h="512940">
                <a:moveTo>
                  <a:pt x="256476" y="0"/>
                </a:moveTo>
                <a:lnTo>
                  <a:pt x="214872" y="3356"/>
                </a:lnTo>
                <a:lnTo>
                  <a:pt x="175407" y="13074"/>
                </a:lnTo>
                <a:lnTo>
                  <a:pt x="138607" y="28625"/>
                </a:lnTo>
                <a:lnTo>
                  <a:pt x="105001" y="49482"/>
                </a:lnTo>
                <a:lnTo>
                  <a:pt x="75117" y="75115"/>
                </a:lnTo>
                <a:lnTo>
                  <a:pt x="49482" y="104998"/>
                </a:lnTo>
                <a:lnTo>
                  <a:pt x="28625" y="138603"/>
                </a:lnTo>
                <a:lnTo>
                  <a:pt x="13074" y="175400"/>
                </a:lnTo>
                <a:lnTo>
                  <a:pt x="3356" y="214863"/>
                </a:lnTo>
                <a:lnTo>
                  <a:pt x="0" y="256463"/>
                </a:lnTo>
                <a:lnTo>
                  <a:pt x="850" y="277499"/>
                </a:lnTo>
                <a:lnTo>
                  <a:pt x="7453" y="318100"/>
                </a:lnTo>
                <a:lnTo>
                  <a:pt x="20154" y="356299"/>
                </a:lnTo>
                <a:lnTo>
                  <a:pt x="38424" y="391568"/>
                </a:lnTo>
                <a:lnTo>
                  <a:pt x="61735" y="423379"/>
                </a:lnTo>
                <a:lnTo>
                  <a:pt x="89561" y="451204"/>
                </a:lnTo>
                <a:lnTo>
                  <a:pt x="121372" y="474516"/>
                </a:lnTo>
                <a:lnTo>
                  <a:pt x="156641" y="492786"/>
                </a:lnTo>
                <a:lnTo>
                  <a:pt x="194839" y="505486"/>
                </a:lnTo>
                <a:lnTo>
                  <a:pt x="235440" y="512090"/>
                </a:lnTo>
                <a:lnTo>
                  <a:pt x="256476" y="512940"/>
                </a:lnTo>
                <a:lnTo>
                  <a:pt x="277510" y="512090"/>
                </a:lnTo>
                <a:lnTo>
                  <a:pt x="318109" y="505486"/>
                </a:lnTo>
                <a:lnTo>
                  <a:pt x="356306" y="492786"/>
                </a:lnTo>
                <a:lnTo>
                  <a:pt x="391575" y="474516"/>
                </a:lnTo>
                <a:lnTo>
                  <a:pt x="423386" y="451204"/>
                </a:lnTo>
                <a:lnTo>
                  <a:pt x="451212" y="423379"/>
                </a:lnTo>
                <a:lnTo>
                  <a:pt x="474525" y="391568"/>
                </a:lnTo>
                <a:lnTo>
                  <a:pt x="492797" y="356299"/>
                </a:lnTo>
                <a:lnTo>
                  <a:pt x="505498" y="318100"/>
                </a:lnTo>
                <a:lnTo>
                  <a:pt x="512102" y="277499"/>
                </a:lnTo>
                <a:lnTo>
                  <a:pt x="512952" y="256463"/>
                </a:lnTo>
                <a:lnTo>
                  <a:pt x="512102" y="235429"/>
                </a:lnTo>
                <a:lnTo>
                  <a:pt x="505498" y="194831"/>
                </a:lnTo>
                <a:lnTo>
                  <a:pt x="492797" y="156635"/>
                </a:lnTo>
                <a:lnTo>
                  <a:pt x="474525" y="121368"/>
                </a:lnTo>
                <a:lnTo>
                  <a:pt x="451212" y="89559"/>
                </a:lnTo>
                <a:lnTo>
                  <a:pt x="423386" y="61734"/>
                </a:lnTo>
                <a:lnTo>
                  <a:pt x="391575" y="38423"/>
                </a:lnTo>
                <a:lnTo>
                  <a:pt x="356306" y="20153"/>
                </a:lnTo>
                <a:lnTo>
                  <a:pt x="318109" y="7453"/>
                </a:lnTo>
                <a:lnTo>
                  <a:pt x="277510" y="850"/>
                </a:lnTo>
                <a:lnTo>
                  <a:pt x="256476" y="0"/>
                </a:lnTo>
                <a:close/>
              </a:path>
            </a:pathLst>
          </a:custGeom>
          <a:solidFill>
            <a:srgbClr val="2160A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3036146" y="7089753"/>
            <a:ext cx="142250" cy="316077"/>
          </a:xfrm>
          <a:custGeom>
            <a:avLst/>
            <a:gdLst/>
            <a:ahLst/>
            <a:cxnLst/>
            <a:rect l="l" t="t" r="r" b="b"/>
            <a:pathLst>
              <a:path w="142250" h="316077">
                <a:moveTo>
                  <a:pt x="49039" y="571"/>
                </a:moveTo>
                <a:lnTo>
                  <a:pt x="46181" y="571"/>
                </a:lnTo>
                <a:lnTo>
                  <a:pt x="33256" y="7045"/>
                </a:lnTo>
                <a:lnTo>
                  <a:pt x="6727" y="36271"/>
                </a:lnTo>
                <a:lnTo>
                  <a:pt x="0" y="64575"/>
                </a:lnTo>
                <a:lnTo>
                  <a:pt x="116" y="77923"/>
                </a:lnTo>
                <a:lnTo>
                  <a:pt x="21877" y="120924"/>
                </a:lnTo>
                <a:lnTo>
                  <a:pt x="31210" y="128679"/>
                </a:lnTo>
                <a:lnTo>
                  <a:pt x="38790" y="283032"/>
                </a:lnTo>
                <a:lnTo>
                  <a:pt x="41746" y="297122"/>
                </a:lnTo>
                <a:lnTo>
                  <a:pt x="49780" y="308270"/>
                </a:lnTo>
                <a:lnTo>
                  <a:pt x="61644" y="314917"/>
                </a:lnTo>
                <a:lnTo>
                  <a:pt x="68965" y="316077"/>
                </a:lnTo>
                <a:lnTo>
                  <a:pt x="73524" y="316077"/>
                </a:lnTo>
                <a:lnTo>
                  <a:pt x="97439" y="301828"/>
                </a:lnTo>
                <a:lnTo>
                  <a:pt x="79214" y="301828"/>
                </a:lnTo>
                <a:lnTo>
                  <a:pt x="70095" y="301269"/>
                </a:lnTo>
                <a:lnTo>
                  <a:pt x="61561" y="299554"/>
                </a:lnTo>
                <a:lnTo>
                  <a:pt x="54728" y="292150"/>
                </a:lnTo>
                <a:lnTo>
                  <a:pt x="54728" y="125856"/>
                </a:lnTo>
                <a:lnTo>
                  <a:pt x="54157" y="124142"/>
                </a:lnTo>
                <a:lnTo>
                  <a:pt x="53585" y="122999"/>
                </a:lnTo>
                <a:lnTo>
                  <a:pt x="51312" y="120738"/>
                </a:lnTo>
                <a:lnTo>
                  <a:pt x="50169" y="120167"/>
                </a:lnTo>
                <a:lnTo>
                  <a:pt x="38669" y="113706"/>
                </a:lnTo>
                <a:lnTo>
                  <a:pt x="29147" y="104934"/>
                </a:lnTo>
                <a:lnTo>
                  <a:pt x="21871" y="94326"/>
                </a:lnTo>
                <a:lnTo>
                  <a:pt x="17106" y="82356"/>
                </a:lnTo>
                <a:lnTo>
                  <a:pt x="15117" y="69499"/>
                </a:lnTo>
                <a:lnTo>
                  <a:pt x="17804" y="53734"/>
                </a:lnTo>
                <a:lnTo>
                  <a:pt x="39920" y="22212"/>
                </a:lnTo>
                <a:lnTo>
                  <a:pt x="55871" y="22212"/>
                </a:lnTo>
                <a:lnTo>
                  <a:pt x="55871" y="6832"/>
                </a:lnTo>
                <a:lnTo>
                  <a:pt x="55300" y="5118"/>
                </a:lnTo>
                <a:lnTo>
                  <a:pt x="54157" y="2844"/>
                </a:lnTo>
                <a:lnTo>
                  <a:pt x="52455" y="1142"/>
                </a:lnTo>
                <a:lnTo>
                  <a:pt x="50169" y="1142"/>
                </a:lnTo>
                <a:lnTo>
                  <a:pt x="49039" y="571"/>
                </a:lnTo>
                <a:close/>
              </a:path>
              <a:path w="142250" h="316077">
                <a:moveTo>
                  <a:pt x="125462" y="22212"/>
                </a:moveTo>
                <a:lnTo>
                  <a:pt x="101426" y="22212"/>
                </a:lnTo>
                <a:lnTo>
                  <a:pt x="111446" y="30775"/>
                </a:lnTo>
                <a:lnTo>
                  <a:pt x="119173" y="41366"/>
                </a:lnTo>
                <a:lnTo>
                  <a:pt x="124278" y="53473"/>
                </a:lnTo>
                <a:lnTo>
                  <a:pt x="126434" y="66580"/>
                </a:lnTo>
                <a:lnTo>
                  <a:pt x="126396" y="76885"/>
                </a:lnTo>
                <a:lnTo>
                  <a:pt x="105414" y="113906"/>
                </a:lnTo>
                <a:lnTo>
                  <a:pt x="90034" y="121881"/>
                </a:lnTo>
                <a:lnTo>
                  <a:pt x="88891" y="122999"/>
                </a:lnTo>
                <a:lnTo>
                  <a:pt x="88333" y="124142"/>
                </a:lnTo>
                <a:lnTo>
                  <a:pt x="87190" y="125285"/>
                </a:lnTo>
                <a:lnTo>
                  <a:pt x="87190" y="294424"/>
                </a:lnTo>
                <a:lnTo>
                  <a:pt x="79214" y="301828"/>
                </a:lnTo>
                <a:lnTo>
                  <a:pt x="97439" y="301828"/>
                </a:lnTo>
                <a:lnTo>
                  <a:pt x="98582" y="300126"/>
                </a:lnTo>
                <a:lnTo>
                  <a:pt x="101998" y="292150"/>
                </a:lnTo>
                <a:lnTo>
                  <a:pt x="102569" y="288162"/>
                </a:lnTo>
                <a:lnTo>
                  <a:pt x="102569" y="132118"/>
                </a:lnTo>
                <a:lnTo>
                  <a:pt x="109449" y="128679"/>
                </a:lnTo>
                <a:lnTo>
                  <a:pt x="135771" y="97383"/>
                </a:lnTo>
                <a:lnTo>
                  <a:pt x="142250" y="72318"/>
                </a:lnTo>
                <a:lnTo>
                  <a:pt x="141107" y="57598"/>
                </a:lnTo>
                <a:lnTo>
                  <a:pt x="137652" y="44028"/>
                </a:lnTo>
                <a:lnTo>
                  <a:pt x="132090" y="31775"/>
                </a:lnTo>
                <a:lnTo>
                  <a:pt x="125462" y="22212"/>
                </a:lnTo>
                <a:close/>
              </a:path>
              <a:path w="142250" h="316077">
                <a:moveTo>
                  <a:pt x="55871" y="22212"/>
                </a:moveTo>
                <a:lnTo>
                  <a:pt x="39920" y="22212"/>
                </a:lnTo>
                <a:lnTo>
                  <a:pt x="39920" y="59232"/>
                </a:lnTo>
                <a:lnTo>
                  <a:pt x="42206" y="65493"/>
                </a:lnTo>
                <a:lnTo>
                  <a:pt x="51312" y="74599"/>
                </a:lnTo>
                <a:lnTo>
                  <a:pt x="57573" y="76885"/>
                </a:lnTo>
                <a:lnTo>
                  <a:pt x="77500" y="76885"/>
                </a:lnTo>
                <a:lnTo>
                  <a:pt x="90843" y="72611"/>
                </a:lnTo>
                <a:lnTo>
                  <a:pt x="99543" y="61962"/>
                </a:lnTo>
                <a:lnTo>
                  <a:pt x="99645" y="59804"/>
                </a:lnTo>
                <a:lnTo>
                  <a:pt x="61561" y="59804"/>
                </a:lnTo>
                <a:lnTo>
                  <a:pt x="59847" y="59232"/>
                </a:lnTo>
                <a:lnTo>
                  <a:pt x="56430" y="55803"/>
                </a:lnTo>
                <a:lnTo>
                  <a:pt x="55871" y="54101"/>
                </a:lnTo>
                <a:lnTo>
                  <a:pt x="55871" y="22212"/>
                </a:lnTo>
                <a:close/>
              </a:path>
              <a:path w="142250" h="316077">
                <a:moveTo>
                  <a:pt x="95165" y="0"/>
                </a:moveTo>
                <a:lnTo>
                  <a:pt x="91177" y="0"/>
                </a:lnTo>
                <a:lnTo>
                  <a:pt x="87761" y="1714"/>
                </a:lnTo>
                <a:lnTo>
                  <a:pt x="85475" y="6261"/>
                </a:lnTo>
                <a:lnTo>
                  <a:pt x="85475" y="54101"/>
                </a:lnTo>
                <a:lnTo>
                  <a:pt x="83202" y="57518"/>
                </a:lnTo>
                <a:lnTo>
                  <a:pt x="81487" y="59232"/>
                </a:lnTo>
                <a:lnTo>
                  <a:pt x="79786" y="59804"/>
                </a:lnTo>
                <a:lnTo>
                  <a:pt x="99645" y="59804"/>
                </a:lnTo>
                <a:lnTo>
                  <a:pt x="101426" y="22212"/>
                </a:lnTo>
                <a:lnTo>
                  <a:pt x="125462" y="22212"/>
                </a:lnTo>
                <a:lnTo>
                  <a:pt x="124628" y="21009"/>
                </a:lnTo>
                <a:lnTo>
                  <a:pt x="115470" y="11899"/>
                </a:lnTo>
                <a:lnTo>
                  <a:pt x="104823" y="4614"/>
                </a:lnTo>
                <a:lnTo>
                  <a:pt x="951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2951347" y="7172326"/>
            <a:ext cx="287591" cy="194767"/>
          </a:xfrm>
          <a:custGeom>
            <a:avLst/>
            <a:gdLst/>
            <a:ahLst/>
            <a:cxnLst/>
            <a:rect l="l" t="t" r="r" b="b"/>
            <a:pathLst>
              <a:path w="287591" h="194767">
                <a:moveTo>
                  <a:pt x="10820" y="0"/>
                </a:moveTo>
                <a:lnTo>
                  <a:pt x="5689" y="1142"/>
                </a:lnTo>
                <a:lnTo>
                  <a:pt x="0" y="9118"/>
                </a:lnTo>
                <a:lnTo>
                  <a:pt x="1142" y="14236"/>
                </a:lnTo>
                <a:lnTo>
                  <a:pt x="5130" y="17094"/>
                </a:lnTo>
                <a:lnTo>
                  <a:pt x="272795" y="193624"/>
                </a:lnTo>
                <a:lnTo>
                  <a:pt x="273926" y="194195"/>
                </a:lnTo>
                <a:lnTo>
                  <a:pt x="275640" y="194767"/>
                </a:lnTo>
                <a:lnTo>
                  <a:pt x="280187" y="194767"/>
                </a:lnTo>
                <a:lnTo>
                  <a:pt x="283044" y="193624"/>
                </a:lnTo>
                <a:lnTo>
                  <a:pt x="284746" y="191350"/>
                </a:lnTo>
                <a:lnTo>
                  <a:pt x="287591" y="187363"/>
                </a:lnTo>
                <a:lnTo>
                  <a:pt x="286461" y="182244"/>
                </a:lnTo>
                <a:lnTo>
                  <a:pt x="282473" y="179387"/>
                </a:lnTo>
                <a:lnTo>
                  <a:pt x="14808" y="2857"/>
                </a:lnTo>
                <a:lnTo>
                  <a:pt x="10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512305" y="6991318"/>
            <a:ext cx="512953" cy="512940"/>
          </a:xfrm>
          <a:custGeom>
            <a:avLst/>
            <a:gdLst/>
            <a:ahLst/>
            <a:cxnLst/>
            <a:rect l="l" t="t" r="r" b="b"/>
            <a:pathLst>
              <a:path w="512953" h="512940">
                <a:moveTo>
                  <a:pt x="256476" y="0"/>
                </a:moveTo>
                <a:lnTo>
                  <a:pt x="214872" y="3356"/>
                </a:lnTo>
                <a:lnTo>
                  <a:pt x="175407" y="13074"/>
                </a:lnTo>
                <a:lnTo>
                  <a:pt x="138607" y="28625"/>
                </a:lnTo>
                <a:lnTo>
                  <a:pt x="105001" y="49482"/>
                </a:lnTo>
                <a:lnTo>
                  <a:pt x="75117" y="75115"/>
                </a:lnTo>
                <a:lnTo>
                  <a:pt x="49482" y="104998"/>
                </a:lnTo>
                <a:lnTo>
                  <a:pt x="28625" y="138603"/>
                </a:lnTo>
                <a:lnTo>
                  <a:pt x="13074" y="175400"/>
                </a:lnTo>
                <a:lnTo>
                  <a:pt x="3356" y="214863"/>
                </a:lnTo>
                <a:lnTo>
                  <a:pt x="0" y="256463"/>
                </a:lnTo>
                <a:lnTo>
                  <a:pt x="850" y="277499"/>
                </a:lnTo>
                <a:lnTo>
                  <a:pt x="7453" y="318100"/>
                </a:lnTo>
                <a:lnTo>
                  <a:pt x="20154" y="356299"/>
                </a:lnTo>
                <a:lnTo>
                  <a:pt x="38424" y="391568"/>
                </a:lnTo>
                <a:lnTo>
                  <a:pt x="61735" y="423379"/>
                </a:lnTo>
                <a:lnTo>
                  <a:pt x="89561" y="451204"/>
                </a:lnTo>
                <a:lnTo>
                  <a:pt x="121372" y="474516"/>
                </a:lnTo>
                <a:lnTo>
                  <a:pt x="156641" y="492786"/>
                </a:lnTo>
                <a:lnTo>
                  <a:pt x="194839" y="505486"/>
                </a:lnTo>
                <a:lnTo>
                  <a:pt x="235440" y="512090"/>
                </a:lnTo>
                <a:lnTo>
                  <a:pt x="256476" y="512940"/>
                </a:lnTo>
                <a:lnTo>
                  <a:pt x="277510" y="512090"/>
                </a:lnTo>
                <a:lnTo>
                  <a:pt x="318109" y="505486"/>
                </a:lnTo>
                <a:lnTo>
                  <a:pt x="356306" y="492786"/>
                </a:lnTo>
                <a:lnTo>
                  <a:pt x="391575" y="474516"/>
                </a:lnTo>
                <a:lnTo>
                  <a:pt x="423386" y="451204"/>
                </a:lnTo>
                <a:lnTo>
                  <a:pt x="451212" y="423379"/>
                </a:lnTo>
                <a:lnTo>
                  <a:pt x="474525" y="391568"/>
                </a:lnTo>
                <a:lnTo>
                  <a:pt x="492797" y="356299"/>
                </a:lnTo>
                <a:lnTo>
                  <a:pt x="505498" y="318100"/>
                </a:lnTo>
                <a:lnTo>
                  <a:pt x="512102" y="277499"/>
                </a:lnTo>
                <a:lnTo>
                  <a:pt x="512953" y="256463"/>
                </a:lnTo>
                <a:lnTo>
                  <a:pt x="512102" y="235429"/>
                </a:lnTo>
                <a:lnTo>
                  <a:pt x="505498" y="194831"/>
                </a:lnTo>
                <a:lnTo>
                  <a:pt x="492797" y="156635"/>
                </a:lnTo>
                <a:lnTo>
                  <a:pt x="474525" y="121368"/>
                </a:lnTo>
                <a:lnTo>
                  <a:pt x="451212" y="89559"/>
                </a:lnTo>
                <a:lnTo>
                  <a:pt x="423386" y="61734"/>
                </a:lnTo>
                <a:lnTo>
                  <a:pt x="391575" y="38423"/>
                </a:lnTo>
                <a:lnTo>
                  <a:pt x="356306" y="20153"/>
                </a:lnTo>
                <a:lnTo>
                  <a:pt x="318109" y="7453"/>
                </a:lnTo>
                <a:lnTo>
                  <a:pt x="277510" y="850"/>
                </a:lnTo>
                <a:lnTo>
                  <a:pt x="256476" y="0"/>
                </a:lnTo>
                <a:close/>
              </a:path>
            </a:pathLst>
          </a:custGeom>
          <a:solidFill>
            <a:srgbClr val="2160A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625105" y="7149608"/>
            <a:ext cx="287629" cy="241566"/>
          </a:xfrm>
          <a:custGeom>
            <a:avLst/>
            <a:gdLst/>
            <a:ahLst/>
            <a:cxnLst/>
            <a:rect l="l" t="t" r="r" b="b"/>
            <a:pathLst>
              <a:path w="287629" h="241566">
                <a:moveTo>
                  <a:pt x="185026" y="0"/>
                </a:moveTo>
                <a:lnTo>
                  <a:pt x="7137" y="29641"/>
                </a:lnTo>
                <a:lnTo>
                  <a:pt x="0" y="195414"/>
                </a:lnTo>
                <a:lnTo>
                  <a:pt x="1930" y="198450"/>
                </a:lnTo>
                <a:lnTo>
                  <a:pt x="94767" y="241363"/>
                </a:lnTo>
                <a:lnTo>
                  <a:pt x="96697" y="241566"/>
                </a:lnTo>
                <a:lnTo>
                  <a:pt x="183124" y="222123"/>
                </a:lnTo>
                <a:lnTo>
                  <a:pt x="105206" y="222123"/>
                </a:lnTo>
                <a:lnTo>
                  <a:pt x="105206" y="219430"/>
                </a:lnTo>
                <a:lnTo>
                  <a:pt x="88099" y="219430"/>
                </a:lnTo>
                <a:lnTo>
                  <a:pt x="62725" y="207695"/>
                </a:lnTo>
                <a:lnTo>
                  <a:pt x="62725" y="199796"/>
                </a:lnTo>
                <a:lnTo>
                  <a:pt x="45631" y="199796"/>
                </a:lnTo>
                <a:lnTo>
                  <a:pt x="17094" y="186613"/>
                </a:lnTo>
                <a:lnTo>
                  <a:pt x="17094" y="50380"/>
                </a:lnTo>
                <a:lnTo>
                  <a:pt x="66272" y="50380"/>
                </a:lnTo>
                <a:lnTo>
                  <a:pt x="41630" y="41236"/>
                </a:lnTo>
                <a:lnTo>
                  <a:pt x="184353" y="17462"/>
                </a:lnTo>
                <a:lnTo>
                  <a:pt x="238340" y="17462"/>
                </a:lnTo>
                <a:lnTo>
                  <a:pt x="186436" y="114"/>
                </a:lnTo>
                <a:lnTo>
                  <a:pt x="185026" y="0"/>
                </a:lnTo>
                <a:close/>
              </a:path>
              <a:path w="287629" h="241566">
                <a:moveTo>
                  <a:pt x="287287" y="50139"/>
                </a:moveTo>
                <a:lnTo>
                  <a:pt x="270179" y="50139"/>
                </a:lnTo>
                <a:lnTo>
                  <a:pt x="268706" y="185343"/>
                </a:lnTo>
                <a:lnTo>
                  <a:pt x="105206" y="222123"/>
                </a:lnTo>
                <a:lnTo>
                  <a:pt x="183124" y="222123"/>
                </a:lnTo>
                <a:lnTo>
                  <a:pt x="282930" y="199669"/>
                </a:lnTo>
                <a:lnTo>
                  <a:pt x="285699" y="196265"/>
                </a:lnTo>
                <a:lnTo>
                  <a:pt x="287287" y="50139"/>
                </a:lnTo>
                <a:close/>
              </a:path>
              <a:path w="287629" h="241566">
                <a:moveTo>
                  <a:pt x="168519" y="67310"/>
                </a:moveTo>
                <a:lnTo>
                  <a:pt x="62725" y="67310"/>
                </a:lnTo>
                <a:lnTo>
                  <a:pt x="88099" y="76720"/>
                </a:lnTo>
                <a:lnTo>
                  <a:pt x="88099" y="219430"/>
                </a:lnTo>
                <a:lnTo>
                  <a:pt x="105206" y="219430"/>
                </a:lnTo>
                <a:lnTo>
                  <a:pt x="105206" y="78003"/>
                </a:lnTo>
                <a:lnTo>
                  <a:pt x="168519" y="67310"/>
                </a:lnTo>
                <a:close/>
              </a:path>
              <a:path w="287629" h="241566">
                <a:moveTo>
                  <a:pt x="66272" y="50380"/>
                </a:moveTo>
                <a:lnTo>
                  <a:pt x="17094" y="50380"/>
                </a:lnTo>
                <a:lnTo>
                  <a:pt x="45631" y="60960"/>
                </a:lnTo>
                <a:lnTo>
                  <a:pt x="45631" y="199796"/>
                </a:lnTo>
                <a:lnTo>
                  <a:pt x="62725" y="199796"/>
                </a:lnTo>
                <a:lnTo>
                  <a:pt x="62725" y="67310"/>
                </a:lnTo>
                <a:lnTo>
                  <a:pt x="168519" y="67310"/>
                </a:lnTo>
                <a:lnTo>
                  <a:pt x="200175" y="61963"/>
                </a:lnTo>
                <a:lnTo>
                  <a:pt x="97485" y="61963"/>
                </a:lnTo>
                <a:lnTo>
                  <a:pt x="66272" y="50380"/>
                </a:lnTo>
                <a:close/>
              </a:path>
              <a:path w="287629" h="241566">
                <a:moveTo>
                  <a:pt x="238340" y="17462"/>
                </a:moveTo>
                <a:lnTo>
                  <a:pt x="184353" y="17462"/>
                </a:lnTo>
                <a:lnTo>
                  <a:pt x="243636" y="37274"/>
                </a:lnTo>
                <a:lnTo>
                  <a:pt x="97485" y="61963"/>
                </a:lnTo>
                <a:lnTo>
                  <a:pt x="200175" y="61963"/>
                </a:lnTo>
                <a:lnTo>
                  <a:pt x="270179" y="50139"/>
                </a:lnTo>
                <a:lnTo>
                  <a:pt x="287287" y="50139"/>
                </a:lnTo>
                <a:lnTo>
                  <a:pt x="287235" y="42887"/>
                </a:lnTo>
                <a:lnTo>
                  <a:pt x="287070" y="42189"/>
                </a:lnTo>
                <a:lnTo>
                  <a:pt x="287286" y="41198"/>
                </a:lnTo>
                <a:lnTo>
                  <a:pt x="287629" y="36753"/>
                </a:lnTo>
                <a:lnTo>
                  <a:pt x="285229" y="33134"/>
                </a:lnTo>
                <a:lnTo>
                  <a:pt x="238340" y="174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752298" y="7215768"/>
            <a:ext cx="121450" cy="140055"/>
          </a:xfrm>
          <a:custGeom>
            <a:avLst/>
            <a:gdLst/>
            <a:ahLst/>
            <a:cxnLst/>
            <a:rect l="l" t="t" r="r" b="b"/>
            <a:pathLst>
              <a:path w="121450" h="140055">
                <a:moveTo>
                  <a:pt x="83819" y="7073"/>
                </a:moveTo>
                <a:lnTo>
                  <a:pt x="76276" y="7073"/>
                </a:lnTo>
                <a:lnTo>
                  <a:pt x="73202" y="10134"/>
                </a:lnTo>
                <a:lnTo>
                  <a:pt x="73202" y="120675"/>
                </a:lnTo>
                <a:lnTo>
                  <a:pt x="76276" y="123748"/>
                </a:lnTo>
                <a:lnTo>
                  <a:pt x="83819" y="123748"/>
                </a:lnTo>
                <a:lnTo>
                  <a:pt x="86893" y="120675"/>
                </a:lnTo>
                <a:lnTo>
                  <a:pt x="86893" y="10134"/>
                </a:lnTo>
                <a:lnTo>
                  <a:pt x="83819" y="7073"/>
                </a:lnTo>
                <a:close/>
              </a:path>
              <a:path w="121450" h="140055">
                <a:moveTo>
                  <a:pt x="118389" y="0"/>
                </a:moveTo>
                <a:lnTo>
                  <a:pt x="110820" y="0"/>
                </a:lnTo>
                <a:lnTo>
                  <a:pt x="107759" y="3073"/>
                </a:lnTo>
                <a:lnTo>
                  <a:pt x="107759" y="113614"/>
                </a:lnTo>
                <a:lnTo>
                  <a:pt x="110820" y="116674"/>
                </a:lnTo>
                <a:lnTo>
                  <a:pt x="118389" y="116674"/>
                </a:lnTo>
                <a:lnTo>
                  <a:pt x="121450" y="113614"/>
                </a:lnTo>
                <a:lnTo>
                  <a:pt x="121450" y="3073"/>
                </a:lnTo>
                <a:lnTo>
                  <a:pt x="118389" y="0"/>
                </a:lnTo>
                <a:close/>
              </a:path>
              <a:path w="121450" h="140055">
                <a:moveTo>
                  <a:pt x="47904" y="13423"/>
                </a:moveTo>
                <a:lnTo>
                  <a:pt x="40347" y="13423"/>
                </a:lnTo>
                <a:lnTo>
                  <a:pt x="37287" y="16484"/>
                </a:lnTo>
                <a:lnTo>
                  <a:pt x="37287" y="128435"/>
                </a:lnTo>
                <a:lnTo>
                  <a:pt x="40347" y="131495"/>
                </a:lnTo>
                <a:lnTo>
                  <a:pt x="47904" y="131495"/>
                </a:lnTo>
                <a:lnTo>
                  <a:pt x="50965" y="128435"/>
                </a:lnTo>
                <a:lnTo>
                  <a:pt x="50965" y="16484"/>
                </a:lnTo>
                <a:lnTo>
                  <a:pt x="47904" y="13423"/>
                </a:lnTo>
                <a:close/>
              </a:path>
              <a:path w="121450" h="140055">
                <a:moveTo>
                  <a:pt x="10617" y="20561"/>
                </a:moveTo>
                <a:lnTo>
                  <a:pt x="3060" y="20561"/>
                </a:lnTo>
                <a:lnTo>
                  <a:pt x="0" y="23634"/>
                </a:lnTo>
                <a:lnTo>
                  <a:pt x="0" y="136982"/>
                </a:lnTo>
                <a:lnTo>
                  <a:pt x="3060" y="140055"/>
                </a:lnTo>
                <a:lnTo>
                  <a:pt x="10617" y="140055"/>
                </a:lnTo>
                <a:lnTo>
                  <a:pt x="13677" y="136982"/>
                </a:lnTo>
                <a:lnTo>
                  <a:pt x="13677" y="23634"/>
                </a:lnTo>
                <a:lnTo>
                  <a:pt x="10617" y="205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351151" y="7798384"/>
            <a:ext cx="368300" cy="1511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solidFill>
                  <a:srgbClr val="2160AD"/>
                </a:solidFill>
                <a:latin typeface="Adobe 黑体 Std R"/>
                <a:cs typeface="Adobe 黑体 Std R"/>
              </a:rPr>
              <a:t>超高效</a:t>
            </a:r>
            <a:endParaRPr sz="900">
              <a:latin typeface="Adobe 黑体 Std R"/>
              <a:cs typeface="Adobe 黑体 Std R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25191" y="7798384"/>
            <a:ext cx="368300" cy="1511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dirty="0" smtClean="0">
                <a:solidFill>
                  <a:srgbClr val="2160AD"/>
                </a:solidFill>
                <a:latin typeface="Adobe 黑体 Std R"/>
                <a:cs typeface="Adobe 黑体 Std R"/>
              </a:rPr>
              <a:t>超安全</a:t>
            </a:r>
            <a:endParaRPr sz="900">
              <a:latin typeface="Adobe 黑体 Std R"/>
              <a:cs typeface="Adobe 黑体 Std R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060266" y="6988119"/>
            <a:ext cx="512965" cy="512952"/>
          </a:xfrm>
          <a:custGeom>
            <a:avLst/>
            <a:gdLst/>
            <a:ahLst/>
            <a:cxnLst/>
            <a:rect l="l" t="t" r="r" b="b"/>
            <a:pathLst>
              <a:path w="512965" h="512952">
                <a:moveTo>
                  <a:pt x="256489" y="0"/>
                </a:moveTo>
                <a:lnTo>
                  <a:pt x="214885" y="3356"/>
                </a:lnTo>
                <a:lnTo>
                  <a:pt x="175418" y="13075"/>
                </a:lnTo>
                <a:lnTo>
                  <a:pt x="138617" y="28628"/>
                </a:lnTo>
                <a:lnTo>
                  <a:pt x="105009" y="49486"/>
                </a:lnTo>
                <a:lnTo>
                  <a:pt x="75123" y="75122"/>
                </a:lnTo>
                <a:lnTo>
                  <a:pt x="49487" y="105006"/>
                </a:lnTo>
                <a:lnTo>
                  <a:pt x="28628" y="138612"/>
                </a:lnTo>
                <a:lnTo>
                  <a:pt x="13075" y="175411"/>
                </a:lnTo>
                <a:lnTo>
                  <a:pt x="3356" y="214875"/>
                </a:lnTo>
                <a:lnTo>
                  <a:pt x="0" y="256476"/>
                </a:lnTo>
                <a:lnTo>
                  <a:pt x="850" y="277510"/>
                </a:lnTo>
                <a:lnTo>
                  <a:pt x="7454" y="318109"/>
                </a:lnTo>
                <a:lnTo>
                  <a:pt x="20156" y="356306"/>
                </a:lnTo>
                <a:lnTo>
                  <a:pt x="38427" y="391575"/>
                </a:lnTo>
                <a:lnTo>
                  <a:pt x="61741" y="423386"/>
                </a:lnTo>
                <a:lnTo>
                  <a:pt x="89568" y="451212"/>
                </a:lnTo>
                <a:lnTo>
                  <a:pt x="121381" y="474525"/>
                </a:lnTo>
                <a:lnTo>
                  <a:pt x="156651" y="492797"/>
                </a:lnTo>
                <a:lnTo>
                  <a:pt x="194851" y="505498"/>
                </a:lnTo>
                <a:lnTo>
                  <a:pt x="235452" y="512102"/>
                </a:lnTo>
                <a:lnTo>
                  <a:pt x="256489" y="512952"/>
                </a:lnTo>
                <a:lnTo>
                  <a:pt x="277523" y="512102"/>
                </a:lnTo>
                <a:lnTo>
                  <a:pt x="318121" y="505498"/>
                </a:lnTo>
                <a:lnTo>
                  <a:pt x="356319" y="492797"/>
                </a:lnTo>
                <a:lnTo>
                  <a:pt x="391587" y="474525"/>
                </a:lnTo>
                <a:lnTo>
                  <a:pt x="423399" y="451212"/>
                </a:lnTo>
                <a:lnTo>
                  <a:pt x="451225" y="423386"/>
                </a:lnTo>
                <a:lnTo>
                  <a:pt x="474538" y="391575"/>
                </a:lnTo>
                <a:lnTo>
                  <a:pt x="492809" y="356306"/>
                </a:lnTo>
                <a:lnTo>
                  <a:pt x="505511" y="318109"/>
                </a:lnTo>
                <a:lnTo>
                  <a:pt x="512115" y="277510"/>
                </a:lnTo>
                <a:lnTo>
                  <a:pt x="512965" y="256476"/>
                </a:lnTo>
                <a:lnTo>
                  <a:pt x="512115" y="235442"/>
                </a:lnTo>
                <a:lnTo>
                  <a:pt x="505511" y="194843"/>
                </a:lnTo>
                <a:lnTo>
                  <a:pt x="492809" y="156646"/>
                </a:lnTo>
                <a:lnTo>
                  <a:pt x="474538" y="121377"/>
                </a:lnTo>
                <a:lnTo>
                  <a:pt x="451225" y="89566"/>
                </a:lnTo>
                <a:lnTo>
                  <a:pt x="423399" y="61740"/>
                </a:lnTo>
                <a:lnTo>
                  <a:pt x="391587" y="38427"/>
                </a:lnTo>
                <a:lnTo>
                  <a:pt x="356319" y="20155"/>
                </a:lnTo>
                <a:lnTo>
                  <a:pt x="318121" y="7454"/>
                </a:lnTo>
                <a:lnTo>
                  <a:pt x="277523" y="850"/>
                </a:lnTo>
                <a:lnTo>
                  <a:pt x="256489" y="0"/>
                </a:lnTo>
                <a:close/>
              </a:path>
            </a:pathLst>
          </a:custGeom>
          <a:solidFill>
            <a:srgbClr val="2160A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2198384" y="7101126"/>
            <a:ext cx="236627" cy="286907"/>
          </a:xfrm>
          <a:custGeom>
            <a:avLst/>
            <a:gdLst/>
            <a:ahLst/>
            <a:cxnLst/>
            <a:rect l="l" t="t" r="r" b="b"/>
            <a:pathLst>
              <a:path w="236627" h="286907">
                <a:moveTo>
                  <a:pt x="118363" y="0"/>
                </a:moveTo>
                <a:lnTo>
                  <a:pt x="74840" y="3066"/>
                </a:lnTo>
                <a:lnTo>
                  <a:pt x="28872" y="13741"/>
                </a:lnTo>
                <a:lnTo>
                  <a:pt x="0" y="51536"/>
                </a:lnTo>
                <a:lnTo>
                  <a:pt x="619" y="188119"/>
                </a:lnTo>
                <a:lnTo>
                  <a:pt x="19799" y="221742"/>
                </a:lnTo>
                <a:lnTo>
                  <a:pt x="104757" y="284480"/>
                </a:lnTo>
                <a:lnTo>
                  <a:pt x="116976" y="286907"/>
                </a:lnTo>
                <a:lnTo>
                  <a:pt x="129360" y="285358"/>
                </a:lnTo>
                <a:lnTo>
                  <a:pt x="140411" y="279844"/>
                </a:lnTo>
                <a:lnTo>
                  <a:pt x="157980" y="266331"/>
                </a:lnTo>
                <a:lnTo>
                  <a:pt x="114092" y="266319"/>
                </a:lnTo>
                <a:lnTo>
                  <a:pt x="32306" y="204202"/>
                </a:lnTo>
                <a:lnTo>
                  <a:pt x="24792" y="193722"/>
                </a:lnTo>
                <a:lnTo>
                  <a:pt x="21526" y="181013"/>
                </a:lnTo>
                <a:lnTo>
                  <a:pt x="21526" y="44780"/>
                </a:lnTo>
                <a:lnTo>
                  <a:pt x="26733" y="37185"/>
                </a:lnTo>
                <a:lnTo>
                  <a:pt x="32143" y="35496"/>
                </a:lnTo>
                <a:lnTo>
                  <a:pt x="32981" y="35191"/>
                </a:lnTo>
                <a:lnTo>
                  <a:pt x="79088" y="24199"/>
                </a:lnTo>
                <a:lnTo>
                  <a:pt x="118363" y="21513"/>
                </a:lnTo>
                <a:lnTo>
                  <a:pt x="222382" y="21513"/>
                </a:lnTo>
                <a:lnTo>
                  <a:pt x="211518" y="15113"/>
                </a:lnTo>
                <a:lnTo>
                  <a:pt x="170026" y="4355"/>
                </a:lnTo>
                <a:lnTo>
                  <a:pt x="131894" y="291"/>
                </a:lnTo>
                <a:lnTo>
                  <a:pt x="118363" y="0"/>
                </a:lnTo>
                <a:close/>
              </a:path>
              <a:path w="236627" h="286907">
                <a:moveTo>
                  <a:pt x="222382" y="21513"/>
                </a:moveTo>
                <a:lnTo>
                  <a:pt x="118363" y="21513"/>
                </a:lnTo>
                <a:lnTo>
                  <a:pt x="131228" y="21796"/>
                </a:lnTo>
                <a:lnTo>
                  <a:pt x="144351" y="22677"/>
                </a:lnTo>
                <a:lnTo>
                  <a:pt x="186651" y="29806"/>
                </a:lnTo>
                <a:lnTo>
                  <a:pt x="204444" y="35445"/>
                </a:lnTo>
                <a:lnTo>
                  <a:pt x="209956" y="37249"/>
                </a:lnTo>
                <a:lnTo>
                  <a:pt x="215152" y="44780"/>
                </a:lnTo>
                <a:lnTo>
                  <a:pt x="215201" y="181697"/>
                </a:lnTo>
                <a:lnTo>
                  <a:pt x="211606" y="194473"/>
                </a:lnTo>
                <a:lnTo>
                  <a:pt x="203936" y="204597"/>
                </a:lnTo>
                <a:lnTo>
                  <a:pt x="122631" y="266319"/>
                </a:lnTo>
                <a:lnTo>
                  <a:pt x="114109" y="266331"/>
                </a:lnTo>
                <a:lnTo>
                  <a:pt x="157997" y="266319"/>
                </a:lnTo>
                <a:lnTo>
                  <a:pt x="222096" y="217020"/>
                </a:lnTo>
                <a:lnTo>
                  <a:pt x="229735" y="206247"/>
                </a:lnTo>
                <a:lnTo>
                  <a:pt x="234857" y="193722"/>
                </a:lnTo>
                <a:lnTo>
                  <a:pt x="236627" y="181697"/>
                </a:lnTo>
                <a:lnTo>
                  <a:pt x="236508" y="132626"/>
                </a:lnTo>
                <a:lnTo>
                  <a:pt x="236140" y="51536"/>
                </a:lnTo>
                <a:lnTo>
                  <a:pt x="236032" y="44780"/>
                </a:lnTo>
                <a:lnTo>
                  <a:pt x="231375" y="32266"/>
                </a:lnTo>
                <a:lnTo>
                  <a:pt x="222832" y="21779"/>
                </a:lnTo>
                <a:lnTo>
                  <a:pt x="222382" y="21513"/>
                </a:lnTo>
                <a:close/>
              </a:path>
              <a:path w="236627" h="286907">
                <a:moveTo>
                  <a:pt x="67792" y="117246"/>
                </a:moveTo>
                <a:lnTo>
                  <a:pt x="60985" y="117322"/>
                </a:lnTo>
                <a:lnTo>
                  <a:pt x="52654" y="125806"/>
                </a:lnTo>
                <a:lnTo>
                  <a:pt x="52730" y="132626"/>
                </a:lnTo>
                <a:lnTo>
                  <a:pt x="56972" y="136779"/>
                </a:lnTo>
                <a:lnTo>
                  <a:pt x="97154" y="176809"/>
                </a:lnTo>
                <a:lnTo>
                  <a:pt x="103962" y="176796"/>
                </a:lnTo>
                <a:lnTo>
                  <a:pt x="130932" y="149783"/>
                </a:lnTo>
                <a:lnTo>
                  <a:pt x="100520" y="149783"/>
                </a:lnTo>
                <a:lnTo>
                  <a:pt x="72161" y="121539"/>
                </a:lnTo>
                <a:lnTo>
                  <a:pt x="67792" y="117246"/>
                </a:lnTo>
                <a:close/>
              </a:path>
              <a:path w="236627" h="286907">
                <a:moveTo>
                  <a:pt x="175564" y="81432"/>
                </a:moveTo>
                <a:lnTo>
                  <a:pt x="168757" y="81445"/>
                </a:lnTo>
                <a:lnTo>
                  <a:pt x="100520" y="149783"/>
                </a:lnTo>
                <a:lnTo>
                  <a:pt x="130932" y="149783"/>
                </a:lnTo>
                <a:lnTo>
                  <a:pt x="183984" y="96647"/>
                </a:lnTo>
                <a:lnTo>
                  <a:pt x="183972" y="89839"/>
                </a:lnTo>
                <a:lnTo>
                  <a:pt x="175564" y="8143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385216" y="8316848"/>
            <a:ext cx="4033211" cy="17876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5574339" y="9749821"/>
            <a:ext cx="1892527" cy="3523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870750" y="1370672"/>
            <a:ext cx="1299210" cy="3028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380"/>
              </a:lnSpc>
            </a:pPr>
            <a:r>
              <a:rPr sz="2000" dirty="0" smtClean="0">
                <a:solidFill>
                  <a:srgbClr val="FFFFFF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并离网产品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35267" y="1770176"/>
            <a:ext cx="432816" cy="0"/>
          </a:xfrm>
          <a:custGeom>
            <a:avLst/>
            <a:gdLst/>
            <a:ahLst/>
            <a:cxnLst/>
            <a:rect l="l" t="t" r="r" b="b"/>
            <a:pathLst>
              <a:path w="432816">
                <a:moveTo>
                  <a:pt x="0" y="0"/>
                </a:moveTo>
                <a:lnTo>
                  <a:pt x="432816" y="0"/>
                </a:lnTo>
              </a:path>
            </a:pathLst>
          </a:custGeom>
          <a:ln w="56134">
            <a:solidFill>
              <a:srgbClr val="FFC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3847896" y="1231100"/>
            <a:ext cx="3291204" cy="9544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7515"/>
              </a:lnSpc>
            </a:pPr>
            <a:r>
              <a:rPr sz="6500" spc="-585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恒</a:t>
            </a:r>
            <a:r>
              <a:rPr sz="6500" spc="-844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 </a:t>
            </a:r>
            <a:r>
              <a:rPr sz="6500" spc="-585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曜</a:t>
            </a:r>
            <a:r>
              <a:rPr sz="6500" spc="-844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 </a:t>
            </a:r>
            <a:r>
              <a:rPr sz="6500" spc="-585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系</a:t>
            </a:r>
            <a:r>
              <a:rPr sz="6500" spc="-844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 </a:t>
            </a:r>
            <a:r>
              <a:rPr sz="6500" spc="-585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列</a:t>
            </a:r>
            <a:endParaRPr sz="6500">
              <a:latin typeface="Adobe 黑体 Std R"/>
              <a:cs typeface="Adobe 黑体 Std R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12309" y="869684"/>
            <a:ext cx="2075180" cy="2971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50" spc="145" dirty="0" smtClean="0">
                <a:solidFill>
                  <a:srgbClr val="FFFFFF"/>
                </a:solidFill>
                <a:latin typeface="Adobe 黑体 Std R"/>
                <a:cs typeface="Adobe 黑体 Std R"/>
              </a:rPr>
              <a:t>家庭光伏解决方案</a:t>
            </a:r>
            <a:endParaRPr sz="1850">
              <a:latin typeface="Adobe 黑体 Std R"/>
              <a:cs typeface="Adobe 黑体 Std R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51542" y="791163"/>
            <a:ext cx="1247663" cy="3378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5822567" y="8355880"/>
            <a:ext cx="471514" cy="679699"/>
          </a:xfrm>
          <a:custGeom>
            <a:avLst/>
            <a:gdLst/>
            <a:ahLst/>
            <a:cxnLst/>
            <a:rect l="l" t="t" r="r" b="b"/>
            <a:pathLst>
              <a:path w="471514" h="679699">
                <a:moveTo>
                  <a:pt x="471514" y="679699"/>
                </a:moveTo>
                <a:lnTo>
                  <a:pt x="0" y="679699"/>
                </a:lnTo>
                <a:lnTo>
                  <a:pt x="0" y="0"/>
                </a:lnTo>
                <a:lnTo>
                  <a:pt x="471514" y="0"/>
                </a:lnTo>
                <a:lnTo>
                  <a:pt x="471514" y="679699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6314378" y="8355871"/>
            <a:ext cx="525079" cy="466024"/>
          </a:xfrm>
          <a:custGeom>
            <a:avLst/>
            <a:gdLst/>
            <a:ahLst/>
            <a:cxnLst/>
            <a:rect l="l" t="t" r="r" b="b"/>
            <a:pathLst>
              <a:path w="525079" h="466024">
                <a:moveTo>
                  <a:pt x="525079" y="466024"/>
                </a:moveTo>
                <a:lnTo>
                  <a:pt x="0" y="466024"/>
                </a:lnTo>
                <a:lnTo>
                  <a:pt x="0" y="0"/>
                </a:lnTo>
                <a:lnTo>
                  <a:pt x="525079" y="0"/>
                </a:lnTo>
                <a:lnTo>
                  <a:pt x="525079" y="466024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5822589" y="9062787"/>
            <a:ext cx="1016891" cy="486410"/>
          </a:xfrm>
          <a:custGeom>
            <a:avLst/>
            <a:gdLst/>
            <a:ahLst/>
            <a:cxnLst/>
            <a:rect l="l" t="t" r="r" b="b"/>
            <a:pathLst>
              <a:path w="1016891" h="486409">
                <a:moveTo>
                  <a:pt x="0" y="486409"/>
                </a:moveTo>
                <a:lnTo>
                  <a:pt x="1016891" y="486409"/>
                </a:lnTo>
                <a:lnTo>
                  <a:pt x="1016891" y="0"/>
                </a:lnTo>
                <a:lnTo>
                  <a:pt x="0" y="0"/>
                </a:lnTo>
                <a:lnTo>
                  <a:pt x="0" y="486409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6314401" y="8851967"/>
            <a:ext cx="525079" cy="210819"/>
          </a:xfrm>
          <a:custGeom>
            <a:avLst/>
            <a:gdLst/>
            <a:ahLst/>
            <a:cxnLst/>
            <a:rect l="l" t="t" r="r" b="b"/>
            <a:pathLst>
              <a:path w="525079" h="210820">
                <a:moveTo>
                  <a:pt x="0" y="210819"/>
                </a:moveTo>
                <a:lnTo>
                  <a:pt x="525079" y="210819"/>
                </a:lnTo>
                <a:lnTo>
                  <a:pt x="525079" y="0"/>
                </a:lnTo>
                <a:lnTo>
                  <a:pt x="0" y="0"/>
                </a:lnTo>
                <a:lnTo>
                  <a:pt x="0" y="210819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4688763" y="8353615"/>
            <a:ext cx="1103586" cy="1195589"/>
          </a:xfrm>
          <a:custGeom>
            <a:avLst/>
            <a:gdLst/>
            <a:ahLst/>
            <a:cxnLst/>
            <a:rect l="l" t="t" r="r" b="b"/>
            <a:pathLst>
              <a:path w="1103586" h="1195589">
                <a:moveTo>
                  <a:pt x="1103586" y="1195589"/>
                </a:moveTo>
                <a:lnTo>
                  <a:pt x="0" y="1195589"/>
                </a:lnTo>
                <a:lnTo>
                  <a:pt x="0" y="0"/>
                </a:lnTo>
                <a:lnTo>
                  <a:pt x="1103586" y="0"/>
                </a:lnTo>
                <a:lnTo>
                  <a:pt x="1103586" y="1195589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6873913" y="8353615"/>
            <a:ext cx="586326" cy="586326"/>
          </a:xfrm>
          <a:custGeom>
            <a:avLst/>
            <a:gdLst/>
            <a:ahLst/>
            <a:cxnLst/>
            <a:rect l="l" t="t" r="r" b="b"/>
            <a:pathLst>
              <a:path w="586326" h="586326">
                <a:moveTo>
                  <a:pt x="586326" y="586326"/>
                </a:moveTo>
                <a:lnTo>
                  <a:pt x="0" y="586326"/>
                </a:lnTo>
                <a:lnTo>
                  <a:pt x="0" y="0"/>
                </a:lnTo>
                <a:lnTo>
                  <a:pt x="586326" y="0"/>
                </a:lnTo>
                <a:lnTo>
                  <a:pt x="586326" y="586326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6873913" y="8972661"/>
            <a:ext cx="586326" cy="576543"/>
          </a:xfrm>
          <a:custGeom>
            <a:avLst/>
            <a:gdLst/>
            <a:ahLst/>
            <a:cxnLst/>
            <a:rect l="l" t="t" r="r" b="b"/>
            <a:pathLst>
              <a:path w="586326" h="576543">
                <a:moveTo>
                  <a:pt x="586326" y="576543"/>
                </a:moveTo>
                <a:lnTo>
                  <a:pt x="0" y="576543"/>
                </a:lnTo>
                <a:lnTo>
                  <a:pt x="0" y="0"/>
                </a:lnTo>
                <a:lnTo>
                  <a:pt x="586326" y="0"/>
                </a:lnTo>
                <a:lnTo>
                  <a:pt x="586326" y="576543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5910758" y="8857612"/>
            <a:ext cx="905845" cy="6857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7005011" y="9048405"/>
            <a:ext cx="413767" cy="4289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4721988" y="8456687"/>
            <a:ext cx="971910" cy="109868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5854234" y="8415456"/>
            <a:ext cx="408222" cy="52567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6380552" y="8455497"/>
            <a:ext cx="387283" cy="27693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6037078" y="5873029"/>
            <a:ext cx="621815" cy="17714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4365759" y="6723760"/>
            <a:ext cx="474789" cy="93226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6671533" y="7004796"/>
            <a:ext cx="573467" cy="59998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7249702" y="7029737"/>
            <a:ext cx="407916" cy="54391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3811876" y="6828239"/>
            <a:ext cx="475497" cy="81821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6970044" y="8487458"/>
            <a:ext cx="384830" cy="34804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4902092" y="5305908"/>
            <a:ext cx="1133899" cy="237366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4505743" y="7780528"/>
            <a:ext cx="482600" cy="1498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b="1" dirty="0" smtClean="0">
                <a:solidFill>
                  <a:srgbClr val="2160AD"/>
                </a:solidFill>
                <a:latin typeface="Microsoft YaHei UI" panose="020B0503020204020204" charset="-122"/>
                <a:cs typeface="Microsoft YaHei UI" panose="020B0503020204020204" charset="-122"/>
              </a:rPr>
              <a:t>离网系统</a:t>
            </a:r>
            <a:endParaRPr sz="900">
              <a:latin typeface="Microsoft YaHei UI" panose="020B0503020204020204" charset="-122"/>
              <a:cs typeface="Microsoft YaHei UI" panose="020B0503020204020204" charset="-122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923762" y="7780655"/>
            <a:ext cx="596900" cy="1498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900" b="1" dirty="0" smtClean="0">
                <a:solidFill>
                  <a:srgbClr val="2160AD"/>
                </a:solidFill>
                <a:latin typeface="Microsoft YaHei UI" panose="020B0503020204020204" charset="-122"/>
                <a:cs typeface="Microsoft YaHei UI" panose="020B0503020204020204" charset="-122"/>
              </a:rPr>
              <a:t>并离网系统</a:t>
            </a:r>
            <a:endParaRPr sz="900">
              <a:latin typeface="Microsoft YaHei UI" panose="020B0503020204020204" charset="-122"/>
              <a:cs typeface="Microsoft YaHei UI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775994" cy="1046853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266848" y="183696"/>
            <a:ext cx="7213320" cy="9944214"/>
          </a:xfrm>
          <a:custGeom>
            <a:avLst/>
            <a:gdLst/>
            <a:ahLst/>
            <a:cxnLst/>
            <a:rect l="l" t="t" r="r" b="b"/>
            <a:pathLst>
              <a:path w="7213320" h="9944214">
                <a:moveTo>
                  <a:pt x="7033895" y="0"/>
                </a:moveTo>
                <a:lnTo>
                  <a:pt x="164987" y="572"/>
                </a:lnTo>
                <a:lnTo>
                  <a:pt x="122930" y="9075"/>
                </a:lnTo>
                <a:lnTo>
                  <a:pt x="85068" y="26786"/>
                </a:lnTo>
                <a:lnTo>
                  <a:pt x="52653" y="52453"/>
                </a:lnTo>
                <a:lnTo>
                  <a:pt x="26935" y="84827"/>
                </a:lnTo>
                <a:lnTo>
                  <a:pt x="9165" y="122658"/>
                </a:lnTo>
                <a:lnTo>
                  <a:pt x="596" y="164694"/>
                </a:lnTo>
                <a:lnTo>
                  <a:pt x="0" y="179425"/>
                </a:lnTo>
                <a:lnTo>
                  <a:pt x="570" y="9764801"/>
                </a:lnTo>
                <a:lnTo>
                  <a:pt x="5155" y="9807672"/>
                </a:lnTo>
                <a:lnTo>
                  <a:pt x="19936" y="9847072"/>
                </a:lnTo>
                <a:lnTo>
                  <a:pt x="43091" y="9881441"/>
                </a:lnTo>
                <a:lnTo>
                  <a:pt x="73370" y="9909529"/>
                </a:lnTo>
                <a:lnTo>
                  <a:pt x="109521" y="9930086"/>
                </a:lnTo>
                <a:lnTo>
                  <a:pt x="150294" y="9941861"/>
                </a:lnTo>
                <a:lnTo>
                  <a:pt x="179425" y="9944214"/>
                </a:lnTo>
                <a:lnTo>
                  <a:pt x="7033895" y="9944214"/>
                </a:lnTo>
                <a:lnTo>
                  <a:pt x="7076771" y="9939059"/>
                </a:lnTo>
                <a:lnTo>
                  <a:pt x="7116174" y="9924280"/>
                </a:lnTo>
                <a:lnTo>
                  <a:pt x="7150545" y="9901128"/>
                </a:lnTo>
                <a:lnTo>
                  <a:pt x="7178635" y="9870851"/>
                </a:lnTo>
                <a:lnTo>
                  <a:pt x="7199192" y="9834703"/>
                </a:lnTo>
                <a:lnTo>
                  <a:pt x="7210967" y="9793932"/>
                </a:lnTo>
                <a:lnTo>
                  <a:pt x="7213320" y="9764801"/>
                </a:lnTo>
                <a:lnTo>
                  <a:pt x="7212748" y="179425"/>
                </a:lnTo>
                <a:lnTo>
                  <a:pt x="7208164" y="136541"/>
                </a:lnTo>
                <a:lnTo>
                  <a:pt x="7193383" y="97140"/>
                </a:lnTo>
                <a:lnTo>
                  <a:pt x="7170229" y="62770"/>
                </a:lnTo>
                <a:lnTo>
                  <a:pt x="7139952" y="34682"/>
                </a:lnTo>
                <a:lnTo>
                  <a:pt x="7103801" y="14126"/>
                </a:lnTo>
                <a:lnTo>
                  <a:pt x="7063028" y="2352"/>
                </a:lnTo>
                <a:lnTo>
                  <a:pt x="70338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48577" y="165417"/>
            <a:ext cx="7249871" cy="99807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6300762" y="9695860"/>
            <a:ext cx="939151" cy="2505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01230" y="9655188"/>
            <a:ext cx="883285" cy="314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50" dirty="0" smtClean="0">
                <a:solidFill>
                  <a:srgbClr val="231916"/>
                </a:solidFill>
                <a:latin typeface="Adobe 黑体 Std R"/>
                <a:cs typeface="Adobe 黑体 Std R"/>
              </a:rPr>
              <a:t>全国服务热线</a:t>
            </a:r>
            <a:endParaRPr sz="550">
              <a:latin typeface="Adobe 黑体 Std R"/>
              <a:cs typeface="Adobe 黑体 Std R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+86</a:t>
            </a: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 </a:t>
            </a: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0312-863-1030</a:t>
            </a:r>
            <a:endParaRPr sz="700">
              <a:latin typeface="Microsoft YaHei UI" panose="020B0503020204020204" charset="-122"/>
              <a:cs typeface="Microsoft YaHei UI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+86</a:t>
            </a: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 </a:t>
            </a:r>
            <a:r>
              <a:rPr sz="700" spc="0" dirty="0" smtClean="0">
                <a:solidFill>
                  <a:srgbClr val="231916"/>
                </a:solidFill>
                <a:latin typeface="Microsoft YaHei UI" panose="020B0503020204020204" charset="-122"/>
                <a:cs typeface="Microsoft YaHei UI" panose="020B0503020204020204" charset="-122"/>
              </a:rPr>
              <a:t>0312-751-0203</a:t>
            </a:r>
            <a:endParaRPr sz="700">
              <a:latin typeface="Microsoft YaHei UI" panose="020B0503020204020204" charset="-122"/>
              <a:cs typeface="Microsoft YaHei UI" panose="020B0503020204020204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88172" y="9609116"/>
            <a:ext cx="387873" cy="3878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512083" y="9698279"/>
            <a:ext cx="864235" cy="22732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30" dirty="0" smtClean="0">
                <a:solidFill>
                  <a:srgbClr val="00007F"/>
                </a:solidFill>
                <a:latin typeface="Adobe 黑体 Std R"/>
                <a:cs typeface="Adobe 黑体 Std R"/>
              </a:rPr>
              <a:t>YC</a:t>
            </a:r>
            <a:r>
              <a:rPr sz="1400" spc="60" dirty="0" smtClean="0">
                <a:solidFill>
                  <a:srgbClr val="00007F"/>
                </a:solidFill>
                <a:latin typeface="Adobe 黑体 Std R"/>
                <a:cs typeface="Adobe 黑体 Std R"/>
              </a:rPr>
              <a:t> </a:t>
            </a:r>
            <a:r>
              <a:rPr sz="1400" spc="40" dirty="0" smtClean="0">
                <a:solidFill>
                  <a:srgbClr val="00007F"/>
                </a:solidFill>
                <a:latin typeface="Adobe 黑体 Std R"/>
                <a:cs typeface="Adobe 黑体 Std R"/>
              </a:rPr>
              <a:t>SOLAR</a:t>
            </a:r>
            <a:endParaRPr sz="1400">
              <a:latin typeface="Adobe 黑体 Std R"/>
              <a:cs typeface="Adobe 黑体 Std R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048595" y="9711163"/>
            <a:ext cx="217329" cy="2208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2287470" y="9711163"/>
            <a:ext cx="217329" cy="2196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2526344" y="9711163"/>
            <a:ext cx="217329" cy="2208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2765227" y="9711163"/>
            <a:ext cx="217322" cy="2208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3004101" y="9711163"/>
            <a:ext cx="217322" cy="2208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3242975" y="9711163"/>
            <a:ext cx="217323" cy="2208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677186" y="303125"/>
          <a:ext cx="6369525" cy="91759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84665"/>
                <a:gridCol w="529899"/>
                <a:gridCol w="526502"/>
                <a:gridCol w="574736"/>
                <a:gridCol w="591720"/>
                <a:gridCol w="616856"/>
                <a:gridCol w="577454"/>
                <a:gridCol w="585606"/>
                <a:gridCol w="557073"/>
                <a:gridCol w="510877"/>
              </a:tblGrid>
              <a:tr h="269705">
                <a:tc>
                  <a:txBody>
                    <a:bodyPr/>
                    <a:lstStyle/>
                    <a:p>
                      <a:endParaRPr sz="1400">
                        <a:latin typeface="Adobe 黑体 Std R"/>
                        <a:cs typeface="Adobe 黑体 Std R"/>
                      </a:endParaRPr>
                    </a:p>
                  </a:txBody>
                  <a:tcPr marL="0" marR="0" marT="0" marB="0">
                    <a:lnL w="9422">
                      <a:solidFill>
                        <a:srgbClr val="FFFFFF"/>
                      </a:solidFill>
                      <a:prstDash val="solid"/>
                    </a:lnL>
                    <a:lnR w="9422">
                      <a:solidFill>
                        <a:srgbClr val="FFFFFF"/>
                      </a:solidFill>
                      <a:prstDash val="solid"/>
                    </a:lnR>
                    <a:lnT w="9422">
                      <a:solidFill>
                        <a:srgbClr val="FFFFFF"/>
                      </a:solidFill>
                      <a:prstDash val="solid"/>
                    </a:lnT>
                    <a:lnB w="9422">
                      <a:solidFill>
                        <a:srgbClr val="FFFFFF"/>
                      </a:solidFill>
                      <a:prstDash val="solid"/>
                    </a:lnB>
                    <a:solidFill>
                      <a:srgbClr val="2C529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19685" algn="ctr">
                        <a:lnSpc>
                          <a:spcPct val="100000"/>
                        </a:lnSpc>
                      </a:pPr>
                      <a:r>
                        <a:rPr sz="1000" dirty="0" smtClean="0">
                          <a:solidFill>
                            <a:srgbClr val="FFFFFF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离网</a:t>
                      </a:r>
                      <a:endParaRPr sz="10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FFFFFF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FFFFFF"/>
                      </a:solidFill>
                      <a:prstDash val="solid"/>
                    </a:lnT>
                    <a:lnB w="9422">
                      <a:solidFill>
                        <a:srgbClr val="FFFFFF"/>
                      </a:solidFill>
                      <a:prstDash val="solid"/>
                    </a:lnB>
                    <a:solidFill>
                      <a:srgbClr val="2C529F"/>
                    </a:solidFill>
                  </a:tcPr>
                </a:tc>
                <a:tc hMerge="1">
                  <a:tcPr marL="0" marR="0" marT="0" marB="0"/>
                </a:tc>
                <a:tc gridSpan="7">
                  <a:txBody>
                    <a:bodyPr/>
                    <a:lstStyle/>
                    <a:p>
                      <a:pPr marR="29210" algn="ctr">
                        <a:lnSpc>
                          <a:spcPct val="100000"/>
                        </a:lnSpc>
                      </a:pPr>
                      <a:r>
                        <a:rPr sz="1000" dirty="0" smtClean="0">
                          <a:solidFill>
                            <a:srgbClr val="FFFFFF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并离网</a:t>
                      </a:r>
                      <a:endParaRPr sz="10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FFFFFF"/>
                      </a:solidFill>
                      <a:prstDash val="solid"/>
                    </a:lnT>
                    <a:lnB w="9422">
                      <a:solidFill>
                        <a:srgbClr val="FFFFFF"/>
                      </a:solidFill>
                      <a:prstDash val="solid"/>
                    </a:lnB>
                    <a:solidFill>
                      <a:srgbClr val="2C529F"/>
                    </a:solidFill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5080">
                        <a:lnSpc>
                          <a:spcPct val="100000"/>
                        </a:lnSpc>
                      </a:pPr>
                      <a:r>
                        <a:rPr sz="1000" dirty="0" smtClean="0">
                          <a:solidFill>
                            <a:srgbClr val="FFFFFF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光伏输入</a:t>
                      </a:r>
                      <a:endParaRPr sz="10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FFFFFF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FFFFFF"/>
                      </a:solidFill>
                      <a:prstDash val="solid"/>
                    </a:lnT>
                    <a:lnB w="9422">
                      <a:solidFill>
                        <a:srgbClr val="FFFFFF"/>
                      </a:solidFill>
                      <a:prstDash val="solid"/>
                    </a:lnB>
                    <a:solidFill>
                      <a:srgbClr val="2C529F"/>
                    </a:solidFill>
                  </a:tcPr>
                </a:tc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FFFFFF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YCI-6.2K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FFFFFF"/>
                      </a:solidFill>
                      <a:prstDash val="solid"/>
                    </a:lnR>
                    <a:lnT w="9422">
                      <a:solidFill>
                        <a:srgbClr val="FFFFFF"/>
                      </a:solidFill>
                      <a:prstDash val="solid"/>
                    </a:lnT>
                    <a:lnB w="9422">
                      <a:solidFill>
                        <a:srgbClr val="FFFFFF"/>
                      </a:solidFill>
                      <a:prstDash val="solid"/>
                    </a:lnB>
                    <a:solidFill>
                      <a:srgbClr val="2C529F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FFFFFF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YCI-11K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FFFFFF"/>
                      </a:solidFill>
                      <a:prstDash val="solid"/>
                    </a:lnL>
                    <a:lnR w="9422">
                      <a:solidFill>
                        <a:srgbClr val="FFFFFF"/>
                      </a:solidFill>
                      <a:prstDash val="solid"/>
                    </a:lnR>
                    <a:lnT w="9422">
                      <a:solidFill>
                        <a:srgbClr val="FFFFFF"/>
                      </a:solidFill>
                      <a:prstDash val="solid"/>
                    </a:lnT>
                    <a:lnB w="9422">
                      <a:solidFill>
                        <a:srgbClr val="FFFFFF"/>
                      </a:solidFill>
                      <a:prstDash val="solid"/>
                    </a:lnB>
                    <a:solidFill>
                      <a:srgbClr val="2C529F"/>
                    </a:solidFill>
                  </a:tcPr>
                </a:tc>
                <a:tc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FFFFFF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YCH-10K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FFFFFF"/>
                      </a:solidFill>
                      <a:prstDash val="solid"/>
                    </a:lnL>
                    <a:lnR w="9422">
                      <a:solidFill>
                        <a:srgbClr val="FFFFFF"/>
                      </a:solidFill>
                      <a:prstDash val="solid"/>
                    </a:lnR>
                    <a:lnT w="9422">
                      <a:solidFill>
                        <a:srgbClr val="FFFFFF"/>
                      </a:solidFill>
                      <a:prstDash val="solid"/>
                    </a:lnT>
                    <a:lnB w="9422">
                      <a:solidFill>
                        <a:srgbClr val="FFFFFF"/>
                      </a:solidFill>
                      <a:prstDash val="solid"/>
                    </a:lnB>
                    <a:solidFill>
                      <a:srgbClr val="2C529F"/>
                    </a:solidFill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FFFFFF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YCH-15K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FFFFFF"/>
                      </a:solidFill>
                      <a:prstDash val="solid"/>
                    </a:lnL>
                    <a:lnR w="9422">
                      <a:solidFill>
                        <a:srgbClr val="FFFFFF"/>
                      </a:solidFill>
                      <a:prstDash val="solid"/>
                    </a:lnR>
                    <a:lnT w="9422">
                      <a:solidFill>
                        <a:srgbClr val="FFFFFF"/>
                      </a:solidFill>
                      <a:prstDash val="solid"/>
                    </a:lnT>
                    <a:lnB w="9422">
                      <a:solidFill>
                        <a:srgbClr val="FFFFFF"/>
                      </a:solidFill>
                      <a:prstDash val="solid"/>
                    </a:lnB>
                    <a:solidFill>
                      <a:srgbClr val="2C529F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FFFFFF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YCH-20K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FFFFFF"/>
                      </a:solidFill>
                      <a:prstDash val="solid"/>
                    </a:lnL>
                    <a:lnR w="9422">
                      <a:solidFill>
                        <a:srgbClr val="FFFFFF"/>
                      </a:solidFill>
                      <a:prstDash val="solid"/>
                    </a:lnR>
                    <a:lnT w="9422">
                      <a:solidFill>
                        <a:srgbClr val="FFFFFF"/>
                      </a:solidFill>
                      <a:prstDash val="solid"/>
                    </a:lnT>
                    <a:lnB w="9422">
                      <a:solidFill>
                        <a:srgbClr val="FFFFFF"/>
                      </a:solidFill>
                      <a:prstDash val="solid"/>
                    </a:lnB>
                    <a:solidFill>
                      <a:srgbClr val="2C529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R="2921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FFFFFF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YCH-30K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FFFFFF"/>
                      </a:solidFill>
                      <a:prstDash val="solid"/>
                    </a:lnL>
                    <a:lnR w="9422">
                      <a:solidFill>
                        <a:srgbClr val="FFFFFF"/>
                      </a:solidFill>
                      <a:prstDash val="solid"/>
                    </a:lnR>
                    <a:lnT w="9422">
                      <a:solidFill>
                        <a:srgbClr val="FFFFFF"/>
                      </a:solidFill>
                      <a:prstDash val="solid"/>
                    </a:lnT>
                    <a:lnB w="9422">
                      <a:solidFill>
                        <a:srgbClr val="FFFFFF"/>
                      </a:solidFill>
                      <a:prstDash val="solid"/>
                    </a:lnB>
                    <a:solidFill>
                      <a:srgbClr val="2C529F"/>
                    </a:solidFill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组件规格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FFFFFF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9"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YC615NDF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FFFFFF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02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峰值功率（W)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9">
                  <a:txBody>
                    <a:bodyPr/>
                    <a:lstStyle/>
                    <a:p>
                      <a:pPr marR="1143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615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组件数量（块）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26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34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56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峰值功率电压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9">
                  <a:txBody>
                    <a:bodyPr/>
                    <a:lstStyle/>
                    <a:p>
                      <a:pPr marR="1841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41.1V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峰值功率电流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9">
                  <a:txBody>
                    <a:bodyPr/>
                    <a:lstStyle/>
                    <a:p>
                      <a:pPr marR="1841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14.98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开路电压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9">
                  <a:txBody>
                    <a:bodyPr/>
                    <a:lstStyle/>
                    <a:p>
                      <a:pPr marR="1841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48.1V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短路电流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9"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15.89A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组件效率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9">
                  <a:txBody>
                    <a:bodyPr/>
                    <a:lstStyle/>
                    <a:p>
                      <a:pPr marR="2349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22.70%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02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尺寸（宽x高x深）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9"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2382x1134*30mm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组件重量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9"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32.5kg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 gridSpan="10"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1000" dirty="0" smtClean="0">
                          <a:solidFill>
                            <a:srgbClr val="FFFFFF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逆变器</a:t>
                      </a:r>
                      <a:endParaRPr sz="10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  <a:solidFill>
                      <a:srgbClr val="2C529F"/>
                    </a:solidFill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额定交流输出功率（KW）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6.2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11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15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最大光伏输入功率（W）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6500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11000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2555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20000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81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30000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40000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R="1968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60000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MPPT数量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2/(2+1)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3/(2+2+1)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3/(2+2+1)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R="3238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3/(2+2+2)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02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MPPT跟踪范围（V)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60-500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90-500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7">
                  <a:txBody>
                    <a:bodyPr/>
                    <a:lstStyle/>
                    <a:p>
                      <a:pPr marR="2603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150-950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PV输入最大电压值（V)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500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gridSpan="7">
                  <a:txBody>
                    <a:bodyPr/>
                    <a:lstStyle/>
                    <a:p>
                      <a:pPr marR="1651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1000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额定电压（V)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gridSpan="7"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600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额定交流电压（V)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220/230V</a:t>
                      </a:r>
                      <a:r>
                        <a:rPr sz="800" spc="-5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 </a:t>
                      </a:r>
                      <a:r>
                        <a:rPr sz="800" spc="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±5%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gridSpan="7">
                  <a:txBody>
                    <a:bodyPr/>
                    <a:lstStyle/>
                    <a:p>
                      <a:pPr marL="89154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3W+N+PE，220/380V,230/400V,240/415V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额定电网频率（Hz）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9">
                  <a:txBody>
                    <a:bodyPr/>
                    <a:lstStyle/>
                    <a:p>
                      <a:pPr marR="3556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50Hz/60Hz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峰值效率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955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96%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8">
                  <a:txBody>
                    <a:bodyPr/>
                    <a:lstStyle/>
                    <a:p>
                      <a:pPr marR="1333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98%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 gridSpan="10"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1000" dirty="0" smtClean="0">
                          <a:solidFill>
                            <a:srgbClr val="FFFFFF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蓄电池</a:t>
                      </a:r>
                      <a:endParaRPr sz="10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  <a:solidFill>
                      <a:srgbClr val="2C529F"/>
                    </a:solidFill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02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电池类型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9">
                  <a:txBody>
                    <a:bodyPr/>
                    <a:lstStyle/>
                    <a:p>
                      <a:pPr marR="2540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磷酸铁锂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电池模块标称能量（kWh）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15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15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15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40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40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50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60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额定电压（V)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48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204.8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98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307.2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409.6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24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307.2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409.6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512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614.4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充放电电压范围（V)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2639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45.5-54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130-170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260-345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345-460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260-345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345-460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42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430-575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520-690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标称充放电电流（A)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160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gridSpan="7"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50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建议/最大充放电电流（A)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gridSpan="7"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放电深度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95%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gridSpan="7"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90%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02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循环次数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9"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4000-6000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保护功能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9">
                  <a:txBody>
                    <a:bodyPr/>
                    <a:lstStyle/>
                    <a:p>
                      <a:pPr marL="410845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过温保护，欠温保护，过充保护，过放保护，过流保护，短路保护防反接保护，欠压保护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尺寸（宽x高x深mm）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8034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366x874x240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gridSpan="7">
                  <a:txBody>
                    <a:bodyPr/>
                    <a:lstStyle/>
                    <a:p>
                      <a:pPr marR="4635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645x480x2000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6970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重量（kg）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100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669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236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359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43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441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359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430" algn="ctr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441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0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523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R w="9422">
                      <a:solidFill>
                        <a:srgbClr val="A6A6A6"/>
                      </a:solidFill>
                      <a:prstDash val="solid"/>
                    </a:lnR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4305">
                        <a:lnSpc>
                          <a:spcPct val="100000"/>
                        </a:lnSpc>
                      </a:pPr>
                      <a:r>
                        <a:rPr sz="800" dirty="0" smtClean="0">
                          <a:solidFill>
                            <a:srgbClr val="404040"/>
                          </a:solidFill>
                          <a:latin typeface="Microsoft YaHei UI" panose="020B0503020204020204" charset="-122"/>
                          <a:cs typeface="Microsoft YaHei UI" panose="020B0503020204020204" charset="-122"/>
                        </a:rPr>
                        <a:t>605</a:t>
                      </a:r>
                      <a:endParaRPr sz="800">
                        <a:latin typeface="Microsoft YaHei UI" panose="020B0503020204020204" charset="-122"/>
                        <a:cs typeface="Microsoft YaHei UI" panose="020B0503020204020204" charset="-122"/>
                      </a:endParaRPr>
                    </a:p>
                  </a:txBody>
                  <a:tcPr marL="0" marR="0" marT="0" marB="0">
                    <a:lnL w="9422">
                      <a:solidFill>
                        <a:srgbClr val="A6A6A6"/>
                      </a:solidFill>
                      <a:prstDash val="solid"/>
                    </a:lnL>
                    <a:lnT w="9422">
                      <a:solidFill>
                        <a:srgbClr val="A6A6A6"/>
                      </a:solidFill>
                      <a:prstDash val="solid"/>
                    </a:lnT>
                    <a:lnB w="9422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5136</Words>
  <Application>WPS 演示</Application>
  <PresentationFormat>On-screen Show (4:3)</PresentationFormat>
  <Paragraphs>1634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7" baseType="lpstr">
      <vt:lpstr>Arial</vt:lpstr>
      <vt:lpstr>宋体</vt:lpstr>
      <vt:lpstr>Wingdings</vt:lpstr>
      <vt:lpstr>Adobe 黑体 Std R</vt:lpstr>
      <vt:lpstr>黑体</vt:lpstr>
      <vt:lpstr>Microsoft YaHei UI</vt:lpstr>
      <vt:lpstr>Microsoft JhengHei</vt:lpstr>
      <vt:lpstr>Calibri</vt:lpstr>
      <vt:lpstr>微软雅黑</vt:lpstr>
      <vt:lpstr>Arial Unicode MS</vt:lpstr>
      <vt:lpstr>Office Theme</vt:lpstr>
      <vt:lpstr>耀阳系列</vt:lpstr>
      <vt:lpstr>PowerPoint 演示文稿</vt:lpstr>
      <vt:lpstr>玄光系列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耀阳系列</dc:title>
  <dc:creator/>
  <cp:lastModifiedBy>郜国强</cp:lastModifiedBy>
  <cp:revision>1</cp:revision>
  <dcterms:created xsi:type="dcterms:W3CDTF">2025-07-24T05:33:37Z</dcterms:created>
  <dcterms:modified xsi:type="dcterms:W3CDTF">2025-07-24T05:33:37Z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2025-02-19T08:00:00Z</vt:filetime>
  </property>
  <property fmtid="{D5CDD505-2E9C-101B-9397-08002B2CF9AE}" pid="3" name="LastSaved">
    <vt:filetime>2025-05-28T08:00:00Z</vt:filetime>
  </property>
  <property fmtid="{D5CDD505-2E9C-101B-9397-08002B2CF9AE}" pid="4" name="ICV">
    <vt:lpwstr>0D1FD751FE2B48A29D0E768140567C67_12</vt:lpwstr>
  </property>
  <property fmtid="{D5CDD505-2E9C-101B-9397-08002B2CF9AE}" pid="5" name="KSOProductBuildVer">
    <vt:lpwstr>2052-12.1.0.19770</vt:lpwstr>
  </property>
</Properties>
</file>